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  <p:embeddedFont>
      <p:font typeface="Poppins"/>
      <p:regular r:id="rId19"/>
      <p:bold r:id="rId20"/>
      <p:italic r:id="rId21"/>
      <p:boldItalic r:id="rId22"/>
    </p:embeddedFont>
    <p:embeddedFont>
      <p:font typeface="Barlow"/>
      <p:bold r:id="rId23"/>
      <p:boldItalic r:id="rId24"/>
    </p:embeddedFont>
    <p:embeddedFont>
      <p:font typeface="Questrial"/>
      <p:regular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iWO0VQmkvwHllevURb5cFn1+Ni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.fntdata"/><Relationship Id="rId22" Type="http://schemas.openxmlformats.org/officeDocument/2006/relationships/font" Target="fonts/Poppins-boldItalic.fntdata"/><Relationship Id="rId21" Type="http://schemas.openxmlformats.org/officeDocument/2006/relationships/font" Target="fonts/Poppins-italic.fntdata"/><Relationship Id="rId24" Type="http://schemas.openxmlformats.org/officeDocument/2006/relationships/font" Target="fonts/Barlow-boldItalic.fntdata"/><Relationship Id="rId23" Type="http://schemas.openxmlformats.org/officeDocument/2006/relationships/font" Target="fonts/Barlow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regular.fntdata"/><Relationship Id="rId25" Type="http://schemas.openxmlformats.org/officeDocument/2006/relationships/font" Target="fonts/Questrial-regular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Nunito-regular.fntdata"/><Relationship Id="rId14" Type="http://schemas.openxmlformats.org/officeDocument/2006/relationships/slide" Target="slides/slide10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19" Type="http://schemas.openxmlformats.org/officeDocument/2006/relationships/font" Target="fonts/Poppins-regular.fntdata"/><Relationship Id="rId18" Type="http://schemas.openxmlformats.org/officeDocument/2006/relationships/font" Target="fonts/Nuni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4040075" y="1807225"/>
            <a:ext cx="4084500" cy="19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1" sz="4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4040075" y="3900750"/>
            <a:ext cx="45534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/>
          <p:nvPr>
            <p:ph type="title"/>
          </p:nvPr>
        </p:nvSpPr>
        <p:spPr>
          <a:xfrm>
            <a:off x="720000" y="445025"/>
            <a:ext cx="6070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36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" type="body"/>
          </p:nvPr>
        </p:nvSpPr>
        <p:spPr>
          <a:xfrm>
            <a:off x="941825" y="1202500"/>
            <a:ext cx="71940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ivvic"/>
              <a:buAutoNum type="arabicPeriod"/>
              <a:defRPr sz="12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/>
          <p:nvPr>
            <p:ph type="ctrTitle"/>
          </p:nvPr>
        </p:nvSpPr>
        <p:spPr>
          <a:xfrm>
            <a:off x="1976089" y="499475"/>
            <a:ext cx="5214071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15"/>
          <p:cNvSpPr txBox="1"/>
          <p:nvPr>
            <p:ph idx="1" type="subTitle"/>
          </p:nvPr>
        </p:nvSpPr>
        <p:spPr>
          <a:xfrm>
            <a:off x="3265350" y="1502417"/>
            <a:ext cx="2613300" cy="12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" name="Google Shape;22;p15"/>
          <p:cNvSpPr txBox="1"/>
          <p:nvPr>
            <p:ph idx="2" type="subTitle"/>
          </p:nvPr>
        </p:nvSpPr>
        <p:spPr>
          <a:xfrm>
            <a:off x="2425000" y="4124521"/>
            <a:ext cx="42939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7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pic>
        <p:nvPicPr>
          <p:cNvPr id="8" name="Google Shape;8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6581" y="74943"/>
            <a:ext cx="1960275" cy="37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13862" y="180099"/>
            <a:ext cx="1143557" cy="242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8365" y="4893675"/>
            <a:ext cx="4587269" cy="33811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"/>
          <p:cNvSpPr txBox="1"/>
          <p:nvPr>
            <p:ph idx="1" type="subTitle"/>
          </p:nvPr>
        </p:nvSpPr>
        <p:spPr>
          <a:xfrm>
            <a:off x="417917" y="3746266"/>
            <a:ext cx="3981555" cy="7049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Puspresnas, Kemendikdasmen</a:t>
            </a:r>
            <a:endParaRPr/>
          </a:p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30 Januari 2026</a:t>
            </a:r>
            <a:endParaRPr/>
          </a:p>
        </p:txBody>
      </p:sp>
      <p:pic>
        <p:nvPicPr>
          <p:cNvPr id="31" name="Google Shape;3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9550" y="2407518"/>
            <a:ext cx="3709685" cy="208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"/>
          <p:cNvPicPr preferRelativeResize="0"/>
          <p:nvPr/>
        </p:nvPicPr>
        <p:blipFill rotWithShape="1">
          <a:blip r:embed="rId4">
            <a:alphaModFix/>
          </a:blip>
          <a:srcRect b="0" l="29831" r="0" t="0"/>
          <a:stretch/>
        </p:blipFill>
        <p:spPr>
          <a:xfrm>
            <a:off x="6963508" y="479841"/>
            <a:ext cx="2180492" cy="466365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 txBox="1"/>
          <p:nvPr>
            <p:ph type="ctrTitle"/>
          </p:nvPr>
        </p:nvSpPr>
        <p:spPr>
          <a:xfrm>
            <a:off x="408887" y="1118423"/>
            <a:ext cx="4275251" cy="1922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-US"/>
              <a:t>Sosialisasi OSN-K 2026 </a:t>
            </a:r>
            <a:r>
              <a:rPr lang="en-US"/>
              <a:t>FISIKA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/>
          <p:nvPr/>
        </p:nvSpPr>
        <p:spPr>
          <a:xfrm>
            <a:off x="3778780" y="1063158"/>
            <a:ext cx="4453720" cy="2442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Terima Kasih</a:t>
            </a:r>
            <a:endParaRPr b="0" i="0" sz="8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0"/>
          <p:cNvPicPr preferRelativeResize="0"/>
          <p:nvPr/>
        </p:nvPicPr>
        <p:blipFill rotWithShape="1">
          <a:blip r:embed="rId3">
            <a:alphaModFix/>
          </a:blip>
          <a:srcRect b="0" l="0" r="51424" t="0"/>
          <a:stretch/>
        </p:blipFill>
        <p:spPr>
          <a:xfrm>
            <a:off x="787192" y="1139932"/>
            <a:ext cx="2646270" cy="326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0"/>
          <p:cNvPicPr preferRelativeResize="0"/>
          <p:nvPr/>
        </p:nvPicPr>
        <p:blipFill rotWithShape="1">
          <a:blip r:embed="rId4">
            <a:alphaModFix/>
          </a:blip>
          <a:srcRect b="45317" l="0" r="0" t="0"/>
          <a:stretch/>
        </p:blipFill>
        <p:spPr>
          <a:xfrm>
            <a:off x="3476321" y="3890126"/>
            <a:ext cx="5058638" cy="28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0"/>
          <p:cNvPicPr preferRelativeResize="0"/>
          <p:nvPr/>
        </p:nvPicPr>
        <p:blipFill rotWithShape="1">
          <a:blip r:embed="rId5">
            <a:alphaModFix/>
          </a:blip>
          <a:srcRect b="-1" l="21203" r="36100" t="76610"/>
          <a:stretch/>
        </p:blipFill>
        <p:spPr>
          <a:xfrm>
            <a:off x="5310056" y="3701793"/>
            <a:ext cx="1391167" cy="143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/>
          <p:nvPr>
            <p:ph type="title"/>
          </p:nvPr>
        </p:nvSpPr>
        <p:spPr>
          <a:xfrm>
            <a:off x="720000" y="689584"/>
            <a:ext cx="6070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400"/>
              <a:t>Timeline</a:t>
            </a:r>
            <a:r>
              <a:rPr lang="en-US" sz="2400"/>
              <a:t> OSN 2026</a:t>
            </a:r>
            <a:endParaRPr b="1" sz="2400"/>
          </a:p>
        </p:txBody>
      </p:sp>
      <p:sp>
        <p:nvSpPr>
          <p:cNvPr id="39" name="Google Shape;39;p2"/>
          <p:cNvSpPr txBox="1"/>
          <p:nvPr/>
        </p:nvSpPr>
        <p:spPr>
          <a:xfrm>
            <a:off x="2198889" y="3287058"/>
            <a:ext cx="196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fase 2</a:t>
            </a:r>
            <a:endParaRPr b="0" i="0" sz="1800" u="none" cap="none" strike="noStrike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" name="Google Shape;40;p2"/>
          <p:cNvSpPr txBox="1"/>
          <p:nvPr/>
        </p:nvSpPr>
        <p:spPr>
          <a:xfrm>
            <a:off x="2198889" y="3693617"/>
            <a:ext cx="196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Tes OSN-P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27 Juli 2026</a:t>
            </a:r>
            <a:endParaRPr b="1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" name="Google Shape;41;p2"/>
          <p:cNvSpPr txBox="1"/>
          <p:nvPr/>
        </p:nvSpPr>
        <p:spPr>
          <a:xfrm>
            <a:off x="3590830" y="1803564"/>
            <a:ext cx="196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fase 3</a:t>
            </a:r>
            <a:endParaRPr b="0" i="0" sz="1800" u="none" cap="none" strike="noStrike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" name="Google Shape;42;p2"/>
          <p:cNvSpPr txBox="1"/>
          <p:nvPr/>
        </p:nvSpPr>
        <p:spPr>
          <a:xfrm>
            <a:off x="3590830" y="2213470"/>
            <a:ext cx="196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Tes Semifinal OSN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12 Agustus 2026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" name="Google Shape;43;p2"/>
          <p:cNvSpPr txBox="1"/>
          <p:nvPr/>
        </p:nvSpPr>
        <p:spPr>
          <a:xfrm>
            <a:off x="4987981" y="3287058"/>
            <a:ext cx="196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fase 4</a:t>
            </a:r>
            <a:endParaRPr b="0" i="0" sz="1800" u="none" cap="none" strike="noStrike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2"/>
          <p:cNvSpPr txBox="1"/>
          <p:nvPr/>
        </p:nvSpPr>
        <p:spPr>
          <a:xfrm>
            <a:off x="4875842" y="3693616"/>
            <a:ext cx="2215077" cy="52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Tes OSN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14-20 September 2026 </a:t>
            </a:r>
            <a:endParaRPr b="1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" name="Google Shape;45;p2"/>
          <p:cNvSpPr txBox="1"/>
          <p:nvPr/>
        </p:nvSpPr>
        <p:spPr>
          <a:xfrm>
            <a:off x="6382500" y="1803564"/>
            <a:ext cx="196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fase 5</a:t>
            </a:r>
            <a:endParaRPr b="0" i="0" sz="1800" u="none" cap="none" strike="noStrike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" name="Google Shape;46;p2"/>
          <p:cNvSpPr txBox="1"/>
          <p:nvPr/>
        </p:nvSpPr>
        <p:spPr>
          <a:xfrm>
            <a:off x="6382500" y="2196218"/>
            <a:ext cx="196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IPhO 2027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Hungaria, Juli 2027</a:t>
            </a:r>
            <a:endParaRPr b="1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7" name="Google Shape;47;p2"/>
          <p:cNvCxnSpPr/>
          <p:nvPr/>
        </p:nvCxnSpPr>
        <p:spPr>
          <a:xfrm>
            <a:off x="3180083" y="3069156"/>
            <a:ext cx="0" cy="14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" name="Google Shape;48;p2"/>
          <p:cNvCxnSpPr/>
          <p:nvPr/>
        </p:nvCxnSpPr>
        <p:spPr>
          <a:xfrm>
            <a:off x="5969156" y="3069156"/>
            <a:ext cx="0" cy="14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2"/>
          <p:cNvCxnSpPr/>
          <p:nvPr/>
        </p:nvCxnSpPr>
        <p:spPr>
          <a:xfrm>
            <a:off x="802850" y="1290285"/>
            <a:ext cx="4796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2"/>
          <p:cNvSpPr txBox="1"/>
          <p:nvPr/>
        </p:nvSpPr>
        <p:spPr>
          <a:xfrm>
            <a:off x="799200" y="1803564"/>
            <a:ext cx="196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fase 1</a:t>
            </a:r>
            <a:endParaRPr b="0" i="0" sz="1800" u="none" cap="none" strike="noStrike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799200" y="2204844"/>
            <a:ext cx="196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Tes OSN-K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19 Juni 2026</a:t>
            </a:r>
            <a:endParaRPr b="1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2" name="Google Shape;52;p2"/>
          <p:cNvCxnSpPr/>
          <p:nvPr/>
        </p:nvCxnSpPr>
        <p:spPr>
          <a:xfrm flipH="1">
            <a:off x="3179981" y="2758653"/>
            <a:ext cx="1392000" cy="588900"/>
          </a:xfrm>
          <a:prstGeom prst="bentConnector3">
            <a:avLst>
              <a:gd fmla="val 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" name="Google Shape;53;p2"/>
          <p:cNvCxnSpPr/>
          <p:nvPr/>
        </p:nvCxnSpPr>
        <p:spPr>
          <a:xfrm>
            <a:off x="1788976" y="2741400"/>
            <a:ext cx="1399800" cy="614700"/>
          </a:xfrm>
          <a:prstGeom prst="bentConnector3">
            <a:avLst>
              <a:gd fmla="val 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2"/>
          <p:cNvCxnSpPr/>
          <p:nvPr/>
        </p:nvCxnSpPr>
        <p:spPr>
          <a:xfrm rot="10800000">
            <a:off x="4572032" y="2749914"/>
            <a:ext cx="1397100" cy="588900"/>
          </a:xfrm>
          <a:prstGeom prst="bentConnector3">
            <a:avLst>
              <a:gd fmla="val 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2"/>
          <p:cNvCxnSpPr/>
          <p:nvPr/>
        </p:nvCxnSpPr>
        <p:spPr>
          <a:xfrm flipH="1" rot="10800000">
            <a:off x="5969130" y="2767163"/>
            <a:ext cx="1394400" cy="554400"/>
          </a:xfrm>
          <a:prstGeom prst="bentConnector3">
            <a:avLst>
              <a:gd fmla="val 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2"/>
          <p:cNvSpPr/>
          <p:nvPr/>
        </p:nvSpPr>
        <p:spPr>
          <a:xfrm>
            <a:off x="6382461" y="2191106"/>
            <a:ext cx="1962338" cy="698765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1955609" y="2167751"/>
            <a:ext cx="45719" cy="45719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 rot="-1743349">
            <a:off x="841022" y="1425956"/>
            <a:ext cx="544184" cy="75521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720000" y="58148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/>
              <a:t>Ketentuan Umum</a:t>
            </a:r>
            <a:endParaRPr b="0"/>
          </a:p>
        </p:txBody>
      </p:sp>
      <p:sp>
        <p:nvSpPr>
          <p:cNvPr id="64" name="Google Shape;64;p3"/>
          <p:cNvSpPr txBox="1"/>
          <p:nvPr>
            <p:ph idx="1" type="body"/>
          </p:nvPr>
        </p:nvSpPr>
        <p:spPr>
          <a:xfrm>
            <a:off x="543464" y="1449664"/>
            <a:ext cx="8143336" cy="33724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Tes OSN-K 2026 dilaksanakan secara online CBT berbasis platform ANBK.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Perhatikan dengan benar dan teliti, satuan dan perintah apa yang diminta di dalam soal.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Gunakan nilai g = 9,8 m/s</a:t>
            </a:r>
            <a:r>
              <a:rPr baseline="30000" lang="en-US" sz="170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; dan kons gravitasi G = 6,673 x 10</a:t>
            </a:r>
            <a:r>
              <a:rPr baseline="30000" lang="en-US" sz="1700">
                <a:latin typeface="Century Gothic"/>
                <a:ea typeface="Century Gothic"/>
                <a:cs typeface="Century Gothic"/>
                <a:sym typeface="Century Gothic"/>
              </a:rPr>
              <a:t>-11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 N.m</a:t>
            </a:r>
            <a:r>
              <a:rPr baseline="30000" lang="en-US" sz="170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.kg</a:t>
            </a:r>
            <a:r>
              <a:rPr baseline="30000" lang="en-US" sz="1700">
                <a:latin typeface="Century Gothic"/>
                <a:ea typeface="Century Gothic"/>
                <a:cs typeface="Century Gothic"/>
                <a:sym typeface="Century Gothic"/>
              </a:rPr>
              <a:t>-2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Jumlah soal tes seluruhnya ada </a:t>
            </a:r>
            <a:r>
              <a:rPr b="1" lang="en-US" sz="1700">
                <a:latin typeface="Century Gothic"/>
                <a:ea typeface="Century Gothic"/>
                <a:cs typeface="Century Gothic"/>
                <a:sym typeface="Century Gothic"/>
              </a:rPr>
              <a:t>20 nomor 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soal </a:t>
            </a:r>
            <a:r>
              <a:rPr b="1" lang="en-US" sz="1700">
                <a:latin typeface="Century Gothic"/>
                <a:ea typeface="Century Gothic"/>
                <a:cs typeface="Century Gothic"/>
                <a:sym typeface="Century Gothic"/>
              </a:rPr>
              <a:t>isian singkat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Waktu total yang disediakan untuk mengerjakan tes OSN-K ini adalah </a:t>
            </a:r>
            <a:r>
              <a:rPr b="1" lang="en-US" sz="1700">
                <a:latin typeface="Century Gothic"/>
                <a:ea typeface="Century Gothic"/>
                <a:cs typeface="Century Gothic"/>
                <a:sym typeface="Century Gothic"/>
              </a:rPr>
              <a:t>2 jam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Soal akan muncul di layar monitor satu per satu dimulai dari nomor 1 hingga selesai.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Anda dapat mengerjakan soal mana saja terlebih dahulu sesuai yang Anda sukai.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5" name="Google Shape;65;p3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/>
          <p:nvPr>
            <p:ph idx="1" type="body"/>
          </p:nvPr>
        </p:nvSpPr>
        <p:spPr>
          <a:xfrm>
            <a:off x="674416" y="1366408"/>
            <a:ext cx="7977877" cy="33436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8"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Tuliskan </a:t>
            </a:r>
            <a:r>
              <a:rPr b="1" lang="en-US" sz="1700">
                <a:latin typeface="Century Gothic"/>
                <a:ea typeface="Century Gothic"/>
                <a:cs typeface="Century Gothic"/>
                <a:sym typeface="Century Gothic"/>
              </a:rPr>
              <a:t>jawaban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 kalian hanya hasil akhirnya saja dalam bentuk angka numerik dengan </a:t>
            </a:r>
            <a:r>
              <a:rPr b="1" lang="en-US" sz="1700">
                <a:latin typeface="Century Gothic"/>
                <a:ea typeface="Century Gothic"/>
                <a:cs typeface="Century Gothic"/>
                <a:sym typeface="Century Gothic"/>
              </a:rPr>
              <a:t>satu angka dibelakang koma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, kecuali ada perintah lain yang tertulis di dalam soal.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8"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Jika jawaban kalian misalnya 4,7 maka tuliskanlah dengan 4,7 dan bukan 4.7 (gunakan tanda </a:t>
            </a:r>
            <a:r>
              <a:rPr b="1" lang="en-US" sz="1700">
                <a:latin typeface="Century Gothic"/>
                <a:ea typeface="Century Gothic"/>
                <a:cs typeface="Century Gothic"/>
                <a:sym typeface="Century Gothic"/>
              </a:rPr>
              <a:t>koma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 dan bukan tanda titik). Jangan tambahkan spasi baik sebelum, pada maupun sesudah angka 4,7.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8"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Tuliskan jawaban kalian dalam angka numerik dan bukan dalam bentuk simbol-simbol seperti </a:t>
            </a:r>
            <a:r>
              <a:rPr i="1" lang="en-US" sz="17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-US" sz="1700"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-US" sz="1700">
                <a:latin typeface="Century Gothic"/>
                <a:ea typeface="Century Gothic"/>
                <a:cs typeface="Century Gothic"/>
                <a:sym typeface="Century Gothic"/>
              </a:rPr>
              <a:t>π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-US" sz="1700">
                <a:latin typeface="Century Gothic"/>
                <a:ea typeface="Century Gothic"/>
                <a:cs typeface="Century Gothic"/>
                <a:sym typeface="Century Gothic"/>
              </a:rPr>
              <a:t>β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-US" sz="1700">
                <a:latin typeface="Century Gothic"/>
                <a:ea typeface="Century Gothic"/>
                <a:cs typeface="Century Gothic"/>
                <a:sym typeface="Century Gothic"/>
              </a:rPr>
              <a:t>λ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 dan lain-lain.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8"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Jika jawaban Anda </a:t>
            </a:r>
            <a:r>
              <a:rPr i="1" lang="en-US" sz="1700">
                <a:latin typeface="Century Gothic"/>
                <a:ea typeface="Century Gothic"/>
                <a:cs typeface="Century Gothic"/>
                <a:sym typeface="Century Gothic"/>
              </a:rPr>
              <a:t>π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 dalam makna derajat, tuliskanlah jawabannya dalam derajat, misalnya 180</a:t>
            </a:r>
            <a:r>
              <a:rPr baseline="30000" lang="en-US" sz="17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 atau 90</a:t>
            </a:r>
            <a:r>
              <a:rPr baseline="30000" lang="en-US" sz="17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 untuk </a:t>
            </a:r>
            <a:r>
              <a:rPr i="1" lang="en-US" sz="1700">
                <a:latin typeface="Century Gothic"/>
                <a:ea typeface="Century Gothic"/>
                <a:cs typeface="Century Gothic"/>
                <a:sym typeface="Century Gothic"/>
              </a:rPr>
              <a:t>π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/2.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AutoNum type="arabicPeriod" startAt="8"/>
            </a:pP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Untuk symbol </a:t>
            </a:r>
            <a:r>
              <a:rPr i="1" lang="en-US" sz="1700">
                <a:latin typeface="Century Gothic"/>
                <a:ea typeface="Century Gothic"/>
                <a:cs typeface="Century Gothic"/>
                <a:sym typeface="Century Gothic"/>
              </a:rPr>
              <a:t>π</a:t>
            </a:r>
            <a:r>
              <a:rPr lang="en-US" sz="1700">
                <a:latin typeface="Century Gothic"/>
                <a:ea typeface="Century Gothic"/>
                <a:cs typeface="Century Gothic"/>
                <a:sym typeface="Century Gothic"/>
              </a:rPr>
              <a:t> dalam makna lain, maka tuliskanlah menjadi 3,1.</a:t>
            </a:r>
            <a:endParaRPr/>
          </a:p>
        </p:txBody>
      </p:sp>
      <p:sp>
        <p:nvSpPr>
          <p:cNvPr id="71" name="Google Shape;71;p4"/>
          <p:cNvSpPr txBox="1"/>
          <p:nvPr>
            <p:ph type="title"/>
          </p:nvPr>
        </p:nvSpPr>
        <p:spPr>
          <a:xfrm>
            <a:off x="720000" y="58148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/>
              <a:t>Ketentuan Umum (lanjt. …)</a:t>
            </a:r>
            <a:endParaRPr b="0"/>
          </a:p>
        </p:txBody>
      </p:sp>
      <p:cxnSp>
        <p:nvCxnSpPr>
          <p:cNvPr id="72" name="Google Shape;72;p4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 txBox="1"/>
          <p:nvPr>
            <p:ph idx="1" type="body"/>
          </p:nvPr>
        </p:nvSpPr>
        <p:spPr>
          <a:xfrm>
            <a:off x="491706" y="1435408"/>
            <a:ext cx="8341743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13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Perhatikan satuan dari parameter yang diminta dalam soal. Jawaban tidak selalu diminta dalam satuan SI.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13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Anda diperbolehkan menggunakan kalkulator (bukan kalkulator dari HP).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13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Anda dilarang membawa HP dan alat komunikasi lainnya selama tes berlangsung. Jikapun terbawa, simpanlah HP dan alat komunikasi lainnya di dalam tas Anda dan kemudian simpan/kumpulkan tasnya di depan dalam pengawasan tim Pengawas kelas.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13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Anda dilarang menggunakan headset, virtual background.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13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Meski Anda telah selesai mengerjakan soal tes, Anda tidak diperkenankan meninggalkan ruang tes hingga waktu tes (2 jam) berakhir.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AutoNum type="arabicPeriod" startAt="13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Anda akan di diskualifikasi jika melakukan kecurangan dalam bentuk apapun. Jujur itu berprestasi.</a:t>
            </a:r>
            <a:endParaRPr/>
          </a:p>
        </p:txBody>
      </p:sp>
      <p:sp>
        <p:nvSpPr>
          <p:cNvPr id="78" name="Google Shape;78;p5"/>
          <p:cNvSpPr txBox="1"/>
          <p:nvPr>
            <p:ph type="title"/>
          </p:nvPr>
        </p:nvSpPr>
        <p:spPr>
          <a:xfrm>
            <a:off x="720000" y="58148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/>
              <a:t>Ketentuan Umum (lanjt. …)</a:t>
            </a:r>
            <a:endParaRPr b="0"/>
          </a:p>
        </p:txBody>
      </p:sp>
      <p:cxnSp>
        <p:nvCxnSpPr>
          <p:cNvPr id="79" name="Google Shape;79;p5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/>
          <p:nvPr>
            <p:ph type="title"/>
          </p:nvPr>
        </p:nvSpPr>
        <p:spPr>
          <a:xfrm>
            <a:off x="720000" y="575849"/>
            <a:ext cx="7704000" cy="10200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/>
              <a:t>Tingkat Kesulitan dan </a:t>
            </a:r>
            <a:br>
              <a:rPr lang="en-US" sz="3200"/>
            </a:br>
            <a:r>
              <a:rPr lang="en-US" sz="3200"/>
              <a:t>Bobot Penilaian Soal</a:t>
            </a:r>
            <a:endParaRPr/>
          </a:p>
        </p:txBody>
      </p:sp>
      <p:sp>
        <p:nvSpPr>
          <p:cNvPr id="85" name="Google Shape;85;p6"/>
          <p:cNvSpPr txBox="1"/>
          <p:nvPr>
            <p:ph idx="1" type="body"/>
          </p:nvPr>
        </p:nvSpPr>
        <p:spPr>
          <a:xfrm>
            <a:off x="941825" y="2130721"/>
            <a:ext cx="7194000" cy="2044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61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2000"/>
              <a:t>Jumlah Soal: 20 Isian Singkat</a:t>
            </a:r>
            <a:endParaRPr sz="2000"/>
          </a:p>
          <a:p>
            <a:pPr indent="-317500" lvl="1" marL="8191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2000"/>
              <a:t>5 soal Mudah dengan Nilai 4</a:t>
            </a:r>
            <a:endParaRPr/>
          </a:p>
          <a:p>
            <a:pPr indent="-317500" lvl="1" marL="8191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2000"/>
              <a:t>10 soal Sedang dengan Nilai 5</a:t>
            </a:r>
            <a:endParaRPr/>
          </a:p>
          <a:p>
            <a:pPr indent="-317500" lvl="1" marL="8191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2000"/>
              <a:t>5 soal Sukar dengan Nilai 6</a:t>
            </a:r>
            <a:endParaRPr/>
          </a:p>
          <a:p>
            <a:pPr indent="-317500" lvl="1" marL="8191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n-US" sz="2000"/>
              <a:t>Jika Salah: Nilai 0</a:t>
            </a:r>
            <a:endParaRPr/>
          </a:p>
        </p:txBody>
      </p:sp>
      <p:cxnSp>
        <p:nvCxnSpPr>
          <p:cNvPr id="86" name="Google Shape;86;p6"/>
          <p:cNvCxnSpPr/>
          <p:nvPr/>
        </p:nvCxnSpPr>
        <p:spPr>
          <a:xfrm>
            <a:off x="805925" y="1775951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/>
          <p:nvPr>
            <p:ph type="title"/>
          </p:nvPr>
        </p:nvSpPr>
        <p:spPr>
          <a:xfrm>
            <a:off x="720000" y="445025"/>
            <a:ext cx="6070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92" name="Google Shape;9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415" y="218250"/>
            <a:ext cx="871316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7"/>
          <p:cNvSpPr txBox="1"/>
          <p:nvPr/>
        </p:nvSpPr>
        <p:spPr>
          <a:xfrm>
            <a:off x="5167632" y="308324"/>
            <a:ext cx="3668024" cy="8461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Silabus OSN 2026</a:t>
            </a:r>
            <a:endParaRPr/>
          </a:p>
        </p:txBody>
      </p:sp>
      <p:sp>
        <p:nvSpPr>
          <p:cNvPr id="94" name="Google Shape;94;p7"/>
          <p:cNvSpPr txBox="1"/>
          <p:nvPr/>
        </p:nvSpPr>
        <p:spPr>
          <a:xfrm>
            <a:off x="7209562" y="4438419"/>
            <a:ext cx="198483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Mekanika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Listrik Magnet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Termofisika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/>
          <p:nvPr/>
        </p:nvSpPr>
        <p:spPr>
          <a:xfrm>
            <a:off x="584789" y="581777"/>
            <a:ext cx="5167426" cy="6834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Try Out dan Tes OSN-K</a:t>
            </a:r>
            <a:endParaRPr/>
          </a:p>
        </p:txBody>
      </p:sp>
      <p:sp>
        <p:nvSpPr>
          <p:cNvPr id="100" name="Google Shape;100;p8"/>
          <p:cNvSpPr txBox="1"/>
          <p:nvPr/>
        </p:nvSpPr>
        <p:spPr>
          <a:xfrm>
            <a:off x="632824" y="1447694"/>
            <a:ext cx="7926388" cy="3411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b="1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 out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(TO) Fisika: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Rabu, 6-7 Mei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2026 jam 08.00 – 10.00 WIB</a:t>
            </a:r>
            <a:endParaRPr/>
          </a:p>
          <a:p>
            <a:pPr indent="-361950" lvl="0" marL="361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dilakukan untuk menguji coba:</a:t>
            </a:r>
            <a:endParaRPr/>
          </a:p>
          <a:p>
            <a:pPr indent="-285750" lvl="7" marL="8080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Daya tahan sistim komputer Pusmendik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8080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Siswa login ke sistim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8080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Cara siswa mengakses soal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8080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Cara siswa menjawab soal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8080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Kemampuan siswa dalam bidang Fisika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361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b="1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 OSN-K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Jumat, 19 Juni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2026, jam 08.00 – 10.00 WIB</a:t>
            </a:r>
            <a:endParaRPr/>
          </a:p>
          <a:p>
            <a:pPr indent="-361950" lvl="0" marL="361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dan Tes OSN-K dilaksanakan secara serentak seluruh Indonesia dalam sistim CBT</a:t>
            </a:r>
            <a:endParaRPr/>
          </a:p>
        </p:txBody>
      </p:sp>
      <p:cxnSp>
        <p:nvCxnSpPr>
          <p:cNvPr id="101" name="Google Shape;101;p8"/>
          <p:cNvCxnSpPr/>
          <p:nvPr/>
        </p:nvCxnSpPr>
        <p:spPr>
          <a:xfrm>
            <a:off x="707153" y="1215854"/>
            <a:ext cx="4796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/>
          <p:nvPr>
            <p:ph type="title"/>
          </p:nvPr>
        </p:nvSpPr>
        <p:spPr>
          <a:xfrm>
            <a:off x="832138" y="721058"/>
            <a:ext cx="6070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/>
              <a:t>Tips</a:t>
            </a:r>
            <a:endParaRPr/>
          </a:p>
        </p:txBody>
      </p:sp>
      <p:sp>
        <p:nvSpPr>
          <p:cNvPr id="107" name="Google Shape;107;p9"/>
          <p:cNvSpPr txBox="1"/>
          <p:nvPr/>
        </p:nvSpPr>
        <p:spPr>
          <a:xfrm>
            <a:off x="879893" y="1682151"/>
            <a:ext cx="746185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Peribahasa: Alah bisa karena biasa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Perbanyaklah Latihan soal-soal Fisika, kerjakan soal-soal Fisika sebanyak mungkin!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inimalist Slides for meeting by Slidesgo">
  <a:themeElements>
    <a:clrScheme name="Simple Light">
      <a:dk1>
        <a:srgbClr val="3F4252"/>
      </a:dk1>
      <a:lt1>
        <a:srgbClr val="F5F5F5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42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Nafiriz</dc:creator>
</cp:coreProperties>
</file>