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  <p:embeddedFont>
      <p:font typeface="Poppins"/>
      <p:regular r:id="rId22"/>
      <p:bold r:id="rId23"/>
      <p:italic r:id="rId24"/>
      <p:boldItalic r:id="rId25"/>
    </p:embeddedFont>
    <p:embeddedFont>
      <p:font typeface="Barlow"/>
      <p:bold r:id="rId26"/>
      <p:boldItalic r:id="rId27"/>
    </p:embeddedFont>
    <p:embeddedFont>
      <p:font typeface="Questrial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gg8f/vZKNpG5VaRfh4KJFHvFXa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59FF38-303C-468C-890F-B5F6BFD641C5}">
  <a:tblStyle styleId="{A259FF38-303C-468C-890F-B5F6BFD641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22" Type="http://schemas.openxmlformats.org/officeDocument/2006/relationships/font" Target="fonts/Poppins-regular.fntdata"/><Relationship Id="rId21" Type="http://schemas.openxmlformats.org/officeDocument/2006/relationships/font" Target="fonts/Nunito-boldItalic.fntdata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-bold.fntdata"/><Relationship Id="rId25" Type="http://schemas.openxmlformats.org/officeDocument/2006/relationships/font" Target="fonts/Poppins-boldItalic.fntdata"/><Relationship Id="rId28" Type="http://schemas.openxmlformats.org/officeDocument/2006/relationships/font" Target="fonts/Questrial-regular.fntdata"/><Relationship Id="rId27" Type="http://schemas.openxmlformats.org/officeDocument/2006/relationships/font" Target="fonts/Barlow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Nunito-bold.fntdata"/><Relationship Id="rId18" Type="http://schemas.openxmlformats.org/officeDocument/2006/relationships/font" Target="fonts/Nuni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4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sz="36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" type="body"/>
          </p:nvPr>
        </p:nvSpPr>
        <p:spPr>
          <a:xfrm>
            <a:off x="941825" y="120250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vvic"/>
              <a:buAutoNum type="arabicPeriod"/>
              <a:defRPr sz="12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713225" y="1033212"/>
            <a:ext cx="4402200" cy="15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9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713225" y="2756088"/>
            <a:ext cx="34245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ctrTitle"/>
          </p:nvPr>
        </p:nvSpPr>
        <p:spPr>
          <a:xfrm>
            <a:off x="1976089" y="499475"/>
            <a:ext cx="5214071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4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17"/>
          <p:cNvSpPr txBox="1"/>
          <p:nvPr>
            <p:ph idx="1" type="subTitle"/>
          </p:nvPr>
        </p:nvSpPr>
        <p:spPr>
          <a:xfrm>
            <a:off x="3265350" y="1502417"/>
            <a:ext cx="2613300" cy="1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" name="Google Shape;23;p17"/>
          <p:cNvSpPr txBox="1"/>
          <p:nvPr>
            <p:ph idx="2" type="subTitle"/>
          </p:nvPr>
        </p:nvSpPr>
        <p:spPr>
          <a:xfrm>
            <a:off x="2425000" y="4124521"/>
            <a:ext cx="4293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b="0" i="0" sz="3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b="0" i="0" sz="1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pic>
        <p:nvPicPr>
          <p:cNvPr id="8" name="Google Shape;8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6581" y="74943"/>
            <a:ext cx="1960275" cy="370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13862" y="180099"/>
            <a:ext cx="1143557" cy="242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8365" y="4893675"/>
            <a:ext cx="4587269" cy="33811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16.jp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5257" y="2407444"/>
            <a:ext cx="3709685" cy="208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/>
          <p:cNvPicPr preferRelativeResize="0"/>
          <p:nvPr/>
        </p:nvPicPr>
        <p:blipFill rotWithShape="1">
          <a:blip r:embed="rId4">
            <a:alphaModFix/>
          </a:blip>
          <a:srcRect b="0" l="29831" r="0" t="0"/>
          <a:stretch/>
        </p:blipFill>
        <p:spPr>
          <a:xfrm>
            <a:off x="6942079" y="628822"/>
            <a:ext cx="2180492" cy="466365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 txBox="1"/>
          <p:nvPr>
            <p:ph type="ctrTitle"/>
          </p:nvPr>
        </p:nvSpPr>
        <p:spPr>
          <a:xfrm>
            <a:off x="417513" y="1446213"/>
            <a:ext cx="4084637" cy="19224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</a:pPr>
            <a:r>
              <a:rPr lang="en-ID" sz="2100">
                <a:latin typeface="Arial"/>
                <a:ea typeface="Arial"/>
                <a:cs typeface="Arial"/>
                <a:sym typeface="Arial"/>
              </a:rPr>
              <a:t>Paparan Sosialisasi </a:t>
            </a:r>
            <a:br>
              <a:rPr lang="en-ID" sz="2100">
                <a:latin typeface="Arial"/>
                <a:ea typeface="Arial"/>
                <a:cs typeface="Arial"/>
                <a:sym typeface="Arial"/>
              </a:rPr>
            </a:br>
            <a:r>
              <a:rPr lang="en-ID" sz="2800">
                <a:latin typeface="Arial"/>
                <a:ea typeface="Arial"/>
                <a:cs typeface="Arial"/>
                <a:sym typeface="Arial"/>
              </a:rPr>
              <a:t>Olimpiade Sains Nasional – Kabupaten/Kota</a:t>
            </a:r>
            <a:br>
              <a:rPr lang="en-ID" sz="2100">
                <a:latin typeface="Arial"/>
                <a:ea typeface="Arial"/>
                <a:cs typeface="Arial"/>
                <a:sym typeface="Arial"/>
              </a:rPr>
            </a:br>
            <a:r>
              <a:rPr lang="en-ID" sz="2100">
                <a:latin typeface="Arial"/>
                <a:ea typeface="Arial"/>
                <a:cs typeface="Arial"/>
                <a:sym typeface="Arial"/>
              </a:rPr>
              <a:t>Jenjang SMA/MA/SMK/MAK/Sederajat</a:t>
            </a:r>
            <a:br>
              <a:rPr lang="en-ID" sz="2100">
                <a:latin typeface="Arial"/>
                <a:ea typeface="Arial"/>
                <a:cs typeface="Arial"/>
                <a:sym typeface="Arial"/>
              </a:rPr>
            </a:br>
            <a:r>
              <a:rPr lang="en-ID" sz="2100">
                <a:latin typeface="Arial"/>
                <a:ea typeface="Arial"/>
                <a:cs typeface="Arial"/>
                <a:sym typeface="Arial"/>
              </a:rPr>
              <a:t>2026</a:t>
            </a:r>
            <a:endParaRPr sz="2100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 txBox="1"/>
          <p:nvPr>
            <p:ph idx="1" type="subTitle"/>
          </p:nvPr>
        </p:nvSpPr>
        <p:spPr>
          <a:xfrm>
            <a:off x="417513" y="3538538"/>
            <a:ext cx="4554537" cy="5651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FFFF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D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Astronomi</a:t>
            </a:r>
            <a:endParaRPr sz="6000">
              <a:solidFill>
                <a:schemeClr val="dk1"/>
              </a:solidFill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29" y="4394991"/>
            <a:ext cx="707234" cy="707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lescope" id="36" name="Google Shape;3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49107" y="948471"/>
            <a:ext cx="1458973" cy="1458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/>
        </p:nvSpPr>
        <p:spPr>
          <a:xfrm>
            <a:off x="724554" y="556573"/>
            <a:ext cx="7801747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</a:pPr>
            <a:r>
              <a:rPr b="1" i="0" lang="en-ID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Bobot nilai jawaban soal PGK/pilihan ganda kompleks</a:t>
            </a:r>
            <a:endParaRPr b="1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10"/>
          <p:cNvSpPr txBox="1"/>
          <p:nvPr>
            <p:ph idx="1" type="body"/>
          </p:nvPr>
        </p:nvSpPr>
        <p:spPr>
          <a:xfrm>
            <a:off x="828675" y="1533828"/>
            <a:ext cx="67971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ID" sz="1600"/>
              <a:t>Bobot nilai setiap jawaban </a:t>
            </a:r>
            <a:r>
              <a:rPr b="1" lang="en-ID" sz="1600" u="sng"/>
              <a:t>BENAR</a:t>
            </a:r>
            <a:r>
              <a:rPr lang="en-ID" sz="1600"/>
              <a:t> adalah </a:t>
            </a:r>
            <a:r>
              <a:rPr b="1" lang="en-ID" sz="1600" u="sng"/>
              <a:t>BILANGAN POSITIF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ID" sz="1600"/>
              <a:t>Bobot nilai setiap jawaban </a:t>
            </a:r>
            <a:r>
              <a:rPr b="1" lang="en-ID" sz="1600" u="sng"/>
              <a:t>SALAH</a:t>
            </a:r>
            <a:r>
              <a:rPr lang="en-ID" sz="1600"/>
              <a:t> adalah </a:t>
            </a:r>
            <a:r>
              <a:rPr b="1" lang="en-ID" sz="1600" u="sng"/>
              <a:t>NOL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ID" sz="1600" u="sng"/>
              <a:t>Jawaban YANG DIPILIH</a:t>
            </a:r>
            <a:r>
              <a:rPr lang="en-ID" sz="1600"/>
              <a:t> peserta mungkin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ID" sz="1800"/>
              <a:t>SELURUHNYA BENAR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ID" sz="1800"/>
              <a:t>SELURUHNYA SALAH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ID" sz="1800"/>
              <a:t>SEBAGIAN BENAR DAN SEBAGIAN LAGI SALAH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ID" sz="1600" u="sng"/>
              <a:t>SELURUH BOBOT</a:t>
            </a:r>
            <a:r>
              <a:rPr lang="en-ID" sz="1600"/>
              <a:t> nilai jawaban soal </a:t>
            </a:r>
            <a:r>
              <a:rPr b="1" lang="en-ID" sz="1600" u="sng"/>
              <a:t>YANG DIPILIH</a:t>
            </a:r>
            <a:r>
              <a:rPr lang="en-ID" sz="1600"/>
              <a:t> dijumlahkan oleh sistem dan </a:t>
            </a:r>
            <a:r>
              <a:rPr b="1" lang="en-ID" sz="1600" u="sng"/>
              <a:t>DAPAT</a:t>
            </a:r>
            <a:r>
              <a:rPr lang="en-ID" sz="1600"/>
              <a:t> menghasilkan nilai total bilangan </a:t>
            </a:r>
            <a:r>
              <a:rPr b="1" lang="en-ID" sz="1600" u="sng"/>
              <a:t>NOL</a:t>
            </a:r>
            <a:r>
              <a:rPr lang="en-ID" sz="1600"/>
              <a:t>, atau </a:t>
            </a:r>
            <a:r>
              <a:rPr b="1" lang="en-ID" sz="1600" u="sng"/>
              <a:t>POSITIF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ID" sz="1600" u="sng"/>
              <a:t>TIDAK MENJAWAB</a:t>
            </a:r>
            <a:r>
              <a:rPr lang="en-ID" sz="1600"/>
              <a:t> soal </a:t>
            </a:r>
            <a:r>
              <a:rPr b="1" lang="en-ID" sz="1600" u="sng"/>
              <a:t>PGK</a:t>
            </a:r>
            <a:r>
              <a:rPr lang="en-ID" sz="1600"/>
              <a:t> diberi nilai </a:t>
            </a:r>
            <a:r>
              <a:rPr b="1" lang="en-ID" sz="1600" u="sng"/>
              <a:t>NOL (0)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/>
        </p:nvSpPr>
        <p:spPr>
          <a:xfrm>
            <a:off x="724554" y="556573"/>
            <a:ext cx="7801747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252"/>
              </a:buClr>
              <a:buSzPts val="3000"/>
              <a:buFont typeface="Questrial"/>
              <a:buNone/>
            </a:pPr>
            <a:r>
              <a:rPr b="1" i="1" lang="en-ID" sz="2400" u="none" cap="none" strike="noStrike">
                <a:solidFill>
                  <a:srgbClr val="3F4252"/>
                </a:solidFill>
                <a:latin typeface="Poppins"/>
                <a:ea typeface="Poppins"/>
                <a:cs typeface="Poppins"/>
                <a:sym typeface="Poppins"/>
              </a:rPr>
              <a:t>Beberap</a:t>
            </a:r>
            <a:r>
              <a:rPr b="1" i="1" lang="en-ID" sz="2400" u="none" cap="none" strike="noStrike">
                <a:solidFill>
                  <a:srgbClr val="3F4252"/>
                </a:solidFill>
                <a:latin typeface="Poppins"/>
                <a:ea typeface="Poppins"/>
                <a:cs typeface="Poppins"/>
                <a:sym typeface="Poppins"/>
              </a:rPr>
              <a:t>a tips</a:t>
            </a:r>
            <a:endParaRPr b="1" i="1" sz="2400" u="none" cap="none" strike="noStrike">
              <a:solidFill>
                <a:srgbClr val="3F425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11"/>
          <p:cNvSpPr txBox="1"/>
          <p:nvPr>
            <p:ph idx="1" type="body"/>
          </p:nvPr>
        </p:nvSpPr>
        <p:spPr>
          <a:xfrm>
            <a:off x="353381" y="1129873"/>
            <a:ext cx="7533320" cy="3699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ID" sz="2000"/>
              <a:t>Baca </a:t>
            </a:r>
            <a:r>
              <a:rPr b="1" lang="en-ID" sz="2000"/>
              <a:t>Panduan OSN 2026 </a:t>
            </a:r>
            <a:r>
              <a:rPr lang="en-ID" sz="2000"/>
              <a:t>dengan seksama</a:t>
            </a:r>
            <a:endParaRPr sz="20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ID" sz="2000"/>
              <a:t>Persiapkan diri </a:t>
            </a:r>
            <a:r>
              <a:rPr b="1" lang="en-ID" sz="2000"/>
              <a:t>dengan sungguh-sungguh</a:t>
            </a:r>
            <a:r>
              <a:rPr lang="en-ID" sz="2000"/>
              <a:t> bersama pemandu talenta &amp; pembimbing.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ID" sz="2000"/>
              <a:t>Tersedia </a:t>
            </a:r>
            <a:r>
              <a:rPr b="1" lang="en-ID" sz="2000"/>
              <a:t>banyak </a:t>
            </a:r>
            <a:r>
              <a:rPr b="1" i="1" lang="en-ID" sz="2000"/>
              <a:t>resources</a:t>
            </a:r>
            <a:r>
              <a:rPr b="1" lang="en-ID" sz="2000"/>
              <a:t> </a:t>
            </a:r>
            <a:r>
              <a:rPr lang="en-ID" sz="2000"/>
              <a:t>yang menunjang persiapan dengan mengacu ke silabus OSN bidang Astronomi</a:t>
            </a:r>
            <a:endParaRPr sz="20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ID" sz="2000"/>
              <a:t>Junjung tinggi </a:t>
            </a:r>
            <a:r>
              <a:rPr b="1" lang="en-ID" sz="2000"/>
              <a:t>Integritas dirimu dan sekolahmu.</a:t>
            </a:r>
            <a:r>
              <a:rPr lang="en-ID" sz="2000"/>
              <a:t>  Perhatikan </a:t>
            </a:r>
            <a:r>
              <a:rPr b="1" lang="en-ID" sz="2000"/>
              <a:t>Pelanggaran</a:t>
            </a:r>
            <a:r>
              <a:rPr lang="en-ID" sz="2000"/>
              <a:t> (ringan, sedang &amp; berat) serta </a:t>
            </a:r>
            <a:r>
              <a:rPr b="1" lang="en-ID" sz="2000"/>
              <a:t>Sanksi</a:t>
            </a:r>
            <a:r>
              <a:rPr lang="en-ID" sz="2000"/>
              <a:t> yang bertautan  dalam Panduan OSN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ID" sz="2000"/>
              <a:t>Perhatikan dengan seksama </a:t>
            </a:r>
            <a:r>
              <a:rPr b="1" lang="en-ID" sz="2000"/>
              <a:t>sistem penilaian </a:t>
            </a:r>
            <a:r>
              <a:rPr lang="en-ID" sz="2000"/>
              <a:t>dalam OSN-K bidang Astronomi</a:t>
            </a:r>
            <a:endParaRPr sz="20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ID" sz="2000"/>
              <a:t>Ikuti  dengan serius </a:t>
            </a:r>
            <a:r>
              <a:rPr b="1" lang="en-ID" sz="2000"/>
              <a:t>technical meeting dan uji coba</a:t>
            </a:r>
            <a:r>
              <a:rPr lang="en-ID" sz="2000"/>
              <a:t> sistem OSN-K </a:t>
            </a:r>
            <a:endParaRPr/>
          </a:p>
        </p:txBody>
      </p:sp>
      <p:pic>
        <p:nvPicPr>
          <p:cNvPr id="138" name="Google Shape;1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0870" y="4240485"/>
            <a:ext cx="869795" cy="869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lar system" id="139" name="Google Shape;13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1367" y="170317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/>
          <p:nvPr/>
        </p:nvSpPr>
        <p:spPr>
          <a:xfrm>
            <a:off x="3778780" y="1063158"/>
            <a:ext cx="4453720" cy="2442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ID" sz="8000" u="none" cap="none" strike="noStrike">
                <a:solidFill>
                  <a:srgbClr val="2E3C4E"/>
                </a:solidFill>
                <a:latin typeface="Barlow"/>
                <a:ea typeface="Barlow"/>
                <a:cs typeface="Barlow"/>
                <a:sym typeface="Barlow"/>
              </a:rPr>
              <a:t>Terima Kasih</a:t>
            </a:r>
            <a:endParaRPr b="0" i="0" sz="8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2"/>
          <p:cNvPicPr preferRelativeResize="0"/>
          <p:nvPr/>
        </p:nvPicPr>
        <p:blipFill rotWithShape="1">
          <a:blip r:embed="rId3">
            <a:alphaModFix/>
          </a:blip>
          <a:srcRect b="0" l="0" r="51424" t="0"/>
          <a:stretch/>
        </p:blipFill>
        <p:spPr>
          <a:xfrm>
            <a:off x="787192" y="1139932"/>
            <a:ext cx="2646270" cy="326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2"/>
          <p:cNvPicPr preferRelativeResize="0"/>
          <p:nvPr/>
        </p:nvPicPr>
        <p:blipFill rotWithShape="1">
          <a:blip r:embed="rId4">
            <a:alphaModFix/>
          </a:blip>
          <a:srcRect b="45317" l="0" r="0" t="0"/>
          <a:stretch/>
        </p:blipFill>
        <p:spPr>
          <a:xfrm>
            <a:off x="3476321" y="3890126"/>
            <a:ext cx="5058638" cy="28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2"/>
          <p:cNvPicPr preferRelativeResize="0"/>
          <p:nvPr/>
        </p:nvPicPr>
        <p:blipFill rotWithShape="1">
          <a:blip r:embed="rId5">
            <a:alphaModFix/>
          </a:blip>
          <a:srcRect b="-1" l="21203" r="36100" t="76610"/>
          <a:stretch/>
        </p:blipFill>
        <p:spPr>
          <a:xfrm>
            <a:off x="5310056" y="3701793"/>
            <a:ext cx="1391167" cy="14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0870" y="4240485"/>
            <a:ext cx="869795" cy="869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2" name="Google Shape;42;p2"/>
          <p:cNvSpPr txBox="1"/>
          <p:nvPr>
            <p:ph idx="1" type="body"/>
          </p:nvPr>
        </p:nvSpPr>
        <p:spPr>
          <a:xfrm>
            <a:off x="941825" y="1202500"/>
            <a:ext cx="7194000" cy="3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vvic"/>
              <a:buNone/>
            </a:pPr>
            <a:r>
              <a:t/>
            </a:r>
            <a:endParaRPr/>
          </a:p>
        </p:txBody>
      </p:sp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149" y="550400"/>
            <a:ext cx="8234893" cy="4158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/>
          <p:nvPr>
            <p:ph type="title"/>
          </p:nvPr>
        </p:nvSpPr>
        <p:spPr>
          <a:xfrm>
            <a:off x="806450" y="503063"/>
            <a:ext cx="7702550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ID"/>
              <a:t>Silabus OSN-K s.d. OSN</a:t>
            </a:r>
            <a:endParaRPr/>
          </a:p>
        </p:txBody>
      </p:sp>
      <p:sp>
        <p:nvSpPr>
          <p:cNvPr id="49" name="Google Shape;49;p3"/>
          <p:cNvSpPr txBox="1"/>
          <p:nvPr>
            <p:ph idx="1" type="body"/>
          </p:nvPr>
        </p:nvSpPr>
        <p:spPr>
          <a:xfrm>
            <a:off x="704736" y="1466509"/>
            <a:ext cx="7439139" cy="28516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00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ID" sz="1800"/>
              <a:t>Silabus OSN bidang Astronomi mengikuti silabus </a:t>
            </a:r>
            <a:r>
              <a:rPr i="1" lang="en-ID" sz="1800"/>
              <a:t>International Olympiad on Astronomy and Astrophysics</a:t>
            </a:r>
            <a:r>
              <a:rPr lang="en-ID" sz="1800"/>
              <a:t> (</a:t>
            </a:r>
            <a:r>
              <a:rPr i="1" lang="en-ID" sz="1800"/>
              <a:t>IOAA</a:t>
            </a:r>
            <a:r>
              <a:rPr lang="en-ID" sz="1800"/>
              <a:t>)</a:t>
            </a:r>
            <a:endParaRPr/>
          </a:p>
          <a:p>
            <a:pPr indent="-171450" lvl="0" marL="400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/>
          </a:p>
          <a:p>
            <a:pPr indent="-285750" lvl="0" marL="400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ID" sz="1800"/>
              <a:t>Daftar silabus telah tercantum di buku </a:t>
            </a:r>
            <a:r>
              <a:rPr i="1" lang="en-ID" sz="1800"/>
              <a:t>Panduan Olimpiade Sains Nasional 2026 SMA/MA/SMK/MAK/Sederajat</a:t>
            </a:r>
            <a:r>
              <a:rPr lang="en-ID" sz="1800"/>
              <a:t>,</a:t>
            </a:r>
            <a:endParaRPr/>
          </a:p>
          <a:p>
            <a:pPr indent="-171450" lvl="0" marL="400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/>
          </a:p>
          <a:p>
            <a:pPr indent="-285750" lvl="0" marL="400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ID" sz="1800"/>
              <a:t>atau dapat dilihat lebih rinci di laman web IOAA pada pranala https://ioaastrophysics.org/resources/IOAA%20Syllabus</a:t>
            </a:r>
            <a:endParaRPr/>
          </a:p>
        </p:txBody>
      </p:sp>
      <p:pic>
        <p:nvPicPr>
          <p:cNvPr descr="Planet" id="50" name="Google Shape;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9457" y="81413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7643" y="1008276"/>
            <a:ext cx="4508714" cy="396954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"/>
          <p:cNvSpPr txBox="1"/>
          <p:nvPr>
            <p:ph idx="4294967295" type="ctrTitle"/>
          </p:nvPr>
        </p:nvSpPr>
        <p:spPr>
          <a:xfrm>
            <a:off x="364331" y="327820"/>
            <a:ext cx="8479632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b="0" i="0" lang="en-ID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Jadwal OSN-K, OSN-P, OSN SF, OSN F</a:t>
            </a:r>
            <a:endParaRPr/>
          </a:p>
        </p:txBody>
      </p:sp>
      <p:sp>
        <p:nvSpPr>
          <p:cNvPr id="57" name="Google Shape;57;p4"/>
          <p:cNvSpPr txBox="1"/>
          <p:nvPr/>
        </p:nvSpPr>
        <p:spPr>
          <a:xfrm>
            <a:off x="2102954" y="1878305"/>
            <a:ext cx="4293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1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0870" y="4240485"/>
            <a:ext cx="869795" cy="869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oogle Shape;63;p5"/>
          <p:cNvGraphicFramePr/>
          <p:nvPr/>
        </p:nvGraphicFramePr>
        <p:xfrm>
          <a:off x="2750344" y="11581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{A259FF38-303C-468C-890F-B5F6BFD641C5}</a:tableStyleId>
              </a:tblPr>
              <a:tblGrid>
                <a:gridCol w="853875"/>
                <a:gridCol w="853875"/>
                <a:gridCol w="617425"/>
                <a:gridCol w="617425"/>
                <a:gridCol w="664975"/>
              </a:tblGrid>
              <a:tr h="431500">
                <a:tc>
                  <a:txBody>
                    <a:bodyPr/>
                    <a:lstStyle/>
                    <a:p>
                      <a:pPr indent="427355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ID" sz="800" u="none" cap="none" strike="noStrike"/>
                        <a:t>Tgl    </a:t>
                      </a:r>
                      <a:endParaRPr b="1"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ID" sz="800" u="none" cap="none" strike="noStrike"/>
                        <a:t>Waktu</a:t>
                      </a:r>
                      <a:endParaRPr b="1"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ID" sz="800" u="none" cap="none" strike="noStrike"/>
                        <a:t>Durasi</a:t>
                      </a:r>
                      <a:endParaRPr b="1"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ID" sz="800" u="none" cap="none" strike="noStrike"/>
                        <a:t>Cabang</a:t>
                      </a:r>
                      <a:endParaRPr b="1"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ID" sz="800" u="none" cap="none" strike="noStrike"/>
                        <a:t>Pihak yg Terlibat</a:t>
                      </a:r>
                      <a:endParaRPr b="1"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</a:tr>
              <a:tr h="43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15 s.d 17 Juni 2026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08.00 s.d 24.00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 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Sinkronisasi Data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Proktor dan Teknisi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</a:tr>
              <a:tr h="2837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18 Juni 2026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08.00 s.d 10.30 WIB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2 jam 30 mnt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Matematika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Peserta, proctor, teknisi dan pengawas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</a:tr>
              <a:tr h="283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08.00 s.d 10.30 WIB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2 jam 30 mnt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Informatika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 vMerge="1"/>
              </a:tr>
              <a:tr h="283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08.00 s.d 10.00 WIB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2 jam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Geografi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 vMerge="1"/>
              </a:tr>
              <a:tr h="283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08.00 s.d 11.00 WIB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3 Jam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Biologi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 vMerge="1"/>
              </a:tr>
              <a:tr h="283700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19 Juni 2026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08.00 s.d 09.00 WIB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1 Jam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Ekonomi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Peserta, proctor, teknisi dan pengawas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</a:tr>
              <a:tr h="283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08.00 s.d 09.40 WIB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1 Jam 40 mnt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Astronomi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 vMerge="1"/>
              </a:tr>
              <a:tr h="283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08.00 s.d 09.40 WIB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1 Jam 40 mnt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Kimia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 vMerge="1"/>
              </a:tr>
              <a:tr h="283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08.00 s.d 10.00 WIB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2 Jam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Kebumian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 vMerge="1"/>
              </a:tr>
              <a:tr h="2837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08.00 s.d 10.00 WIB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2 Jam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D" sz="800" u="none" cap="none" strike="noStrike"/>
                        <a:t>Fisika</a:t>
                      </a:r>
                      <a:endParaRPr sz="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17850" marL="17850" anchor="ctr"/>
                </a:tc>
                <a:tc vMerge="1"/>
              </a:tr>
            </a:tbl>
          </a:graphicData>
        </a:graphic>
      </p:graphicFrame>
      <p:sp>
        <p:nvSpPr>
          <p:cNvPr id="64" name="Google Shape;64;p5"/>
          <p:cNvSpPr txBox="1"/>
          <p:nvPr>
            <p:ph idx="4294967295" type="ctrTitle"/>
          </p:nvPr>
        </p:nvSpPr>
        <p:spPr>
          <a:xfrm>
            <a:off x="500063" y="327820"/>
            <a:ext cx="8108156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b="0" i="0" lang="en-ID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Jadwal Pelaksanaan OSN-K</a:t>
            </a:r>
            <a:endParaRPr/>
          </a:p>
        </p:txBody>
      </p:sp>
      <p:sp>
        <p:nvSpPr>
          <p:cNvPr id="65" name="Google Shape;65;p5"/>
          <p:cNvSpPr txBox="1"/>
          <p:nvPr/>
        </p:nvSpPr>
        <p:spPr>
          <a:xfrm>
            <a:off x="3216819" y="3320404"/>
            <a:ext cx="37702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D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✓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0870" y="4240485"/>
            <a:ext cx="869795" cy="869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/>
          <p:nvPr>
            <p:ph type="title"/>
          </p:nvPr>
        </p:nvSpPr>
        <p:spPr>
          <a:xfrm>
            <a:off x="720725" y="417114"/>
            <a:ext cx="7702550" cy="57308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ID">
                <a:solidFill>
                  <a:srgbClr val="BFBFBF"/>
                </a:solidFill>
              </a:rPr>
              <a:t>Tipe Soal OSN Bid Astronomi</a:t>
            </a:r>
            <a:endParaRPr b="1">
              <a:solidFill>
                <a:srgbClr val="BFBFBF"/>
              </a:solidFill>
            </a:endParaRPr>
          </a:p>
        </p:txBody>
      </p:sp>
      <p:grpSp>
        <p:nvGrpSpPr>
          <p:cNvPr id="72" name="Google Shape;72;p6"/>
          <p:cNvGrpSpPr/>
          <p:nvPr/>
        </p:nvGrpSpPr>
        <p:grpSpPr>
          <a:xfrm>
            <a:off x="628650" y="1176917"/>
            <a:ext cx="7886700" cy="3262344"/>
            <a:chOff x="0" y="579"/>
            <a:chExt cx="7886700" cy="3262344"/>
          </a:xfrm>
        </p:grpSpPr>
        <p:cxnSp>
          <p:nvCxnSpPr>
            <p:cNvPr id="73" name="Google Shape;73;p6"/>
            <p:cNvCxnSpPr/>
            <p:nvPr/>
          </p:nvCxnSpPr>
          <p:spPr>
            <a:xfrm>
              <a:off x="0" y="2725885"/>
              <a:ext cx="7886700" cy="0"/>
            </a:xfrm>
            <a:prstGeom prst="straightConnector1">
              <a:avLst/>
            </a:pr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4" name="Google Shape;74;p6"/>
            <p:cNvCxnSpPr/>
            <p:nvPr/>
          </p:nvCxnSpPr>
          <p:spPr>
            <a:xfrm>
              <a:off x="0" y="1906943"/>
              <a:ext cx="7886700" cy="0"/>
            </a:xfrm>
            <a:prstGeom prst="straightConnector1">
              <a:avLst/>
            </a:pr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" name="Google Shape;75;p6"/>
            <p:cNvCxnSpPr/>
            <p:nvPr/>
          </p:nvCxnSpPr>
          <p:spPr>
            <a:xfrm>
              <a:off x="0" y="1088001"/>
              <a:ext cx="7886700" cy="0"/>
            </a:xfrm>
            <a:prstGeom prst="straightConnector1">
              <a:avLst/>
            </a:pr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" name="Google Shape;76;p6"/>
            <p:cNvCxnSpPr/>
            <p:nvPr/>
          </p:nvCxnSpPr>
          <p:spPr>
            <a:xfrm>
              <a:off x="0" y="269058"/>
              <a:ext cx="7886700" cy="0"/>
            </a:xfrm>
            <a:prstGeom prst="straightConnector1">
              <a:avLst/>
            </a:prstGeom>
            <a:noFill/>
            <a:ln cap="flat" cmpd="sng" w="25400">
              <a:solidFill>
                <a:srgbClr val="CACACA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7" name="Google Shape;77;p6"/>
            <p:cNvSpPr/>
            <p:nvPr/>
          </p:nvSpPr>
          <p:spPr>
            <a:xfrm>
              <a:off x="2050541" y="579"/>
              <a:ext cx="5836158" cy="268479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 txBox="1"/>
            <p:nvPr/>
          </p:nvSpPr>
          <p:spPr>
            <a:xfrm>
              <a:off x="2050541" y="579"/>
              <a:ext cx="5836158" cy="268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1" lang="en-ID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Pilihan Ganda</a:t>
              </a:r>
              <a:endParaRPr b="1" i="1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0" y="579"/>
              <a:ext cx="2050542" cy="268479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00B0F0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6"/>
            <p:cNvSpPr txBox="1"/>
            <p:nvPr/>
          </p:nvSpPr>
          <p:spPr>
            <a:xfrm>
              <a:off x="13108" y="13687"/>
              <a:ext cx="2024326" cy="255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ID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PG</a:t>
              </a:r>
              <a:endPara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0" y="269058"/>
              <a:ext cx="7886700" cy="537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6"/>
            <p:cNvSpPr txBox="1"/>
            <p:nvPr/>
          </p:nvSpPr>
          <p:spPr>
            <a:xfrm>
              <a:off x="0" y="269058"/>
              <a:ext cx="7886700" cy="537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30475" spcFirstLastPara="1" rIns="304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1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HANYA</a:t>
              </a:r>
              <a:r>
                <a:rPr b="0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ada </a:t>
              </a:r>
              <a:r>
                <a:rPr b="1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SATU JAWABAN BENAR</a:t>
              </a:r>
              <a:r>
                <a:rPr b="0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dari banyak pilihan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2050541" y="819521"/>
              <a:ext cx="5836158" cy="268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6"/>
            <p:cNvSpPr txBox="1"/>
            <p:nvPr/>
          </p:nvSpPr>
          <p:spPr>
            <a:xfrm>
              <a:off x="2050541" y="819521"/>
              <a:ext cx="5836158" cy="268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1" lang="en-ID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Pilihan Ganda Kompleks/Jamak</a:t>
              </a:r>
              <a:endParaRPr b="1" i="1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0" y="819521"/>
              <a:ext cx="2050542" cy="268479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00B0F0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 txBox="1"/>
            <p:nvPr/>
          </p:nvSpPr>
          <p:spPr>
            <a:xfrm>
              <a:off x="13108" y="832629"/>
              <a:ext cx="2024326" cy="255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ID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PGK</a:t>
              </a:r>
              <a:endPara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0" y="1088001"/>
              <a:ext cx="7886700" cy="537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6"/>
            <p:cNvSpPr txBox="1"/>
            <p:nvPr/>
          </p:nvSpPr>
          <p:spPr>
            <a:xfrm>
              <a:off x="0" y="1088001"/>
              <a:ext cx="7886700" cy="537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30475" spcFirstLastPara="1" rIns="304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1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Pilihan jawaban </a:t>
              </a:r>
              <a:r>
                <a:rPr b="1" i="0" lang="en-ID" sz="16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YANG BENAR SETIDAKNYA SATU tetapi TIDAK SEMUANYA BENAR</a:t>
              </a:r>
              <a:endPara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2050541" y="1638463"/>
              <a:ext cx="5836158" cy="268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6"/>
            <p:cNvSpPr txBox="1"/>
            <p:nvPr/>
          </p:nvSpPr>
          <p:spPr>
            <a:xfrm>
              <a:off x="2050541" y="1638463"/>
              <a:ext cx="5836158" cy="268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1" lang="en-ID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Isian Singkat</a:t>
              </a:r>
              <a:endParaRPr b="1" i="1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0" y="1638463"/>
              <a:ext cx="2050542" cy="268479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00B0F0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 txBox="1"/>
            <p:nvPr/>
          </p:nvSpPr>
          <p:spPr>
            <a:xfrm>
              <a:off x="13108" y="1651571"/>
              <a:ext cx="2024326" cy="255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ID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</a:t>
              </a:r>
              <a:endPara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0" y="1906943"/>
              <a:ext cx="7886700" cy="537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 txBox="1"/>
            <p:nvPr/>
          </p:nvSpPr>
          <p:spPr>
            <a:xfrm>
              <a:off x="0" y="1906943"/>
              <a:ext cx="7886700" cy="537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30475" spcFirstLastPara="1" rIns="304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1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JAWABAN SINGKAT</a:t>
              </a:r>
              <a:r>
                <a:rPr b="0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dengan menuliskan </a:t>
              </a:r>
              <a:r>
                <a:rPr b="1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SATU ANGKA</a:t>
              </a:r>
              <a:r>
                <a:rPr b="0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atau </a:t>
              </a:r>
              <a:r>
                <a:rPr b="1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SATU KATA</a:t>
              </a:r>
              <a:r>
                <a:rPr b="0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atau </a:t>
              </a:r>
              <a:r>
                <a:rPr b="1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SATU GABUNGAN KATA (FRASA)</a:t>
              </a:r>
              <a:endPara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2050541" y="2457406"/>
              <a:ext cx="5836158" cy="268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 txBox="1"/>
            <p:nvPr/>
          </p:nvSpPr>
          <p:spPr>
            <a:xfrm>
              <a:off x="2050541" y="2457406"/>
              <a:ext cx="5836158" cy="268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n-ID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0" y="2457406"/>
              <a:ext cx="2050542" cy="268479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00B0F0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 txBox="1"/>
            <p:nvPr/>
          </p:nvSpPr>
          <p:spPr>
            <a:xfrm>
              <a:off x="13108" y="2470514"/>
              <a:ext cx="2024326" cy="255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ID" sz="1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Essai</a:t>
              </a:r>
              <a:endPara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0" y="2725885"/>
              <a:ext cx="7886700" cy="537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 txBox="1"/>
            <p:nvPr/>
          </p:nvSpPr>
          <p:spPr>
            <a:xfrm>
              <a:off x="0" y="2725885"/>
              <a:ext cx="7886700" cy="537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30475" spcFirstLastPara="1" rIns="304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1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JAWABAN PANJANG</a:t>
              </a:r>
              <a:r>
                <a:rPr b="0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untuk menilai </a:t>
              </a:r>
              <a:r>
                <a:rPr b="1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NALAR PENYELESAIAN SOAL</a:t>
              </a:r>
              <a:r>
                <a:rPr b="0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atau untuk </a:t>
              </a:r>
              <a:r>
                <a:rPr b="1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MENJALANKAN URUTAN INSTRUKSI PEKERJAAN</a:t>
              </a:r>
              <a:r>
                <a:rPr b="0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b="0" i="1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menghitung</a:t>
              </a:r>
              <a:r>
                <a:rPr b="0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b="0" i="1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mengukur</a:t>
              </a:r>
              <a:r>
                <a:rPr b="0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b="0" i="1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membuat sketsa</a:t>
              </a:r>
              <a:r>
                <a:rPr b="0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atau </a:t>
              </a:r>
              <a:r>
                <a:rPr b="0" i="1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mengoperasikan peralatan</a:t>
              </a:r>
              <a:r>
                <a:rPr b="0" i="0" lang="en-ID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3734" y="4269061"/>
            <a:ext cx="869795" cy="869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7"/>
          <p:cNvCxnSpPr/>
          <p:nvPr/>
        </p:nvCxnSpPr>
        <p:spPr>
          <a:xfrm>
            <a:off x="805925" y="1258386"/>
            <a:ext cx="5443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7"/>
          <p:cNvSpPr txBox="1"/>
          <p:nvPr>
            <p:ph type="title"/>
          </p:nvPr>
        </p:nvSpPr>
        <p:spPr>
          <a:xfrm>
            <a:off x="635000" y="677024"/>
            <a:ext cx="8051800" cy="10120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ID" sz="3200"/>
              <a:t>Panduan Baku OSN-K bidang Astronomi</a:t>
            </a:r>
            <a:endParaRPr sz="3200"/>
          </a:p>
        </p:txBody>
      </p:sp>
      <p:sp>
        <p:nvSpPr>
          <p:cNvPr id="108" name="Google Shape;108;p7"/>
          <p:cNvSpPr txBox="1"/>
          <p:nvPr>
            <p:ph idx="1" type="body"/>
          </p:nvPr>
        </p:nvSpPr>
        <p:spPr>
          <a:xfrm>
            <a:off x="805925" y="1737977"/>
            <a:ext cx="7194550" cy="31575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ID" sz="1600"/>
              <a:t>Tes dikerjakan selama </a:t>
            </a:r>
            <a:r>
              <a:rPr b="1" lang="en-ID" sz="1600" u="sng"/>
              <a:t>1 JAM 40 MENIT (100 MENIT)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ID" sz="1600"/>
              <a:t>Tes berisi </a:t>
            </a:r>
            <a:r>
              <a:rPr b="1" lang="en-ID" sz="1600" u="sng"/>
              <a:t>30 SOAL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b="1" lang="en-ID" sz="1600" u="sng"/>
              <a:t>KALKULATOR BOLEH DIGUNAKAN</a:t>
            </a:r>
            <a:r>
              <a:rPr lang="en-ID" sz="1600"/>
              <a:t> selama tes. Kalkulator yang dimaksud adalah </a:t>
            </a:r>
            <a:r>
              <a:rPr b="1" lang="en-ID" sz="1600" u="sng"/>
              <a:t>KALKULATOR TANPA FITUR GRAFIK</a:t>
            </a:r>
            <a:r>
              <a:rPr lang="en-ID" sz="1600"/>
              <a:t>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ID" sz="1600"/>
              <a:t>Terdapat </a:t>
            </a:r>
            <a:r>
              <a:rPr b="1" lang="en-ID" sz="1600"/>
              <a:t>2 jenis soal</a:t>
            </a:r>
            <a:endParaRPr b="1"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ID" sz="1800"/>
              <a:t>Pilihan Ganda/</a:t>
            </a:r>
            <a:r>
              <a:rPr b="1" lang="en-ID" sz="1800" u="sng"/>
              <a:t>PG</a:t>
            </a:r>
            <a:r>
              <a:rPr lang="en-ID" sz="1800"/>
              <a:t> (pilihan jawaban </a:t>
            </a:r>
            <a:r>
              <a:rPr b="1" lang="en-ID" sz="1800" u="sng"/>
              <a:t>YANG BENAR HANYA SATU</a:t>
            </a:r>
            <a:r>
              <a:rPr lang="en-ID" sz="1800"/>
              <a:t>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ID" sz="1800"/>
              <a:t>Pilihan Ganda Kompleks/</a:t>
            </a:r>
            <a:r>
              <a:rPr b="1" lang="en-ID" sz="1800" u="sng"/>
              <a:t>PGK</a:t>
            </a:r>
            <a:r>
              <a:rPr lang="en-ID" sz="1800"/>
              <a:t> (pilihan jawaban </a:t>
            </a:r>
            <a:r>
              <a:rPr b="1" lang="en-ID" sz="1800" u="sng"/>
              <a:t>YANG BENAR SETIDAKNYA SATU tetapi TIDAK SEMUANYA BENAR</a:t>
            </a:r>
            <a:r>
              <a:rPr lang="en-ID" sz="1800"/>
              <a:t>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type="title"/>
          </p:nvPr>
        </p:nvSpPr>
        <p:spPr>
          <a:xfrm>
            <a:off x="374643" y="433187"/>
            <a:ext cx="8316844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ID" sz="2400"/>
              <a:t>Technical meeting &amp; Uji coba…  penting utk diikuti!</a:t>
            </a:r>
            <a:endParaRPr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56" y="1005887"/>
            <a:ext cx="3614738" cy="201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4912" y="1239210"/>
            <a:ext cx="3214688" cy="164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162" y="3054320"/>
            <a:ext cx="3040380" cy="15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28950" y="3185523"/>
            <a:ext cx="2823393" cy="158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46460" y="3054320"/>
            <a:ext cx="2823394" cy="134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56590" y="4261917"/>
            <a:ext cx="869795" cy="869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>
            <p:ph type="title"/>
          </p:nvPr>
        </p:nvSpPr>
        <p:spPr>
          <a:xfrm>
            <a:off x="806450" y="503063"/>
            <a:ext cx="7702550" cy="573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ID"/>
              <a:t>Bobot nilai jawaban soal PG/ Pilihan Ganda</a:t>
            </a:r>
            <a:endParaRPr/>
          </a:p>
        </p:txBody>
      </p:sp>
      <p:sp>
        <p:nvSpPr>
          <p:cNvPr id="125" name="Google Shape;125;p9"/>
          <p:cNvSpPr txBox="1"/>
          <p:nvPr>
            <p:ph idx="1" type="body"/>
          </p:nvPr>
        </p:nvSpPr>
        <p:spPr>
          <a:xfrm>
            <a:off x="918112" y="1846177"/>
            <a:ext cx="7414632" cy="27407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ID" sz="2000"/>
              <a:t>Bobot nilai jawaban </a:t>
            </a:r>
            <a:r>
              <a:rPr b="1" lang="en-ID" sz="2000" u="sng"/>
              <a:t>BENAR</a:t>
            </a:r>
            <a:r>
              <a:rPr lang="en-ID" sz="2000"/>
              <a:t> adalah </a:t>
            </a:r>
            <a:r>
              <a:rPr b="1" lang="en-ID" sz="2000" u="sng"/>
              <a:t>BILANGAN POSITIF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ID" sz="2000"/>
              <a:t>Bobot nilai jawaban </a:t>
            </a:r>
            <a:r>
              <a:rPr b="1" lang="en-ID" sz="2000" u="sng"/>
              <a:t>SALAH</a:t>
            </a:r>
            <a:r>
              <a:rPr lang="en-ID" sz="2000"/>
              <a:t> adalah </a:t>
            </a:r>
            <a:r>
              <a:rPr b="1" lang="en-ID" sz="2000" u="sng"/>
              <a:t>NOL (0)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ID" sz="2000" u="sng"/>
              <a:t>TIDAK MENJAWAB</a:t>
            </a:r>
            <a:r>
              <a:rPr lang="en-ID" sz="2000"/>
              <a:t> soal PG diberi nilai </a:t>
            </a:r>
            <a:r>
              <a:rPr b="1" lang="en-ID" sz="2000" u="sng"/>
              <a:t>NOL (0)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-ID" sz="2000" u="sng"/>
              <a:t>SOAL</a:t>
            </a:r>
            <a:r>
              <a:rPr lang="en-ID" sz="2000"/>
              <a:t> jenis </a:t>
            </a:r>
            <a:r>
              <a:rPr b="1" lang="en-ID" sz="2000" u="sng"/>
              <a:t>PG SEBAIKNYA DIJAWAB SAJA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Nafiriz</dc:creator>
</cp:coreProperties>
</file>