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8" r:id="rId3"/>
    <p:sldId id="257" r:id="rId4"/>
    <p:sldId id="280" r:id="rId5"/>
    <p:sldId id="281" r:id="rId6"/>
    <p:sldId id="261" r:id="rId7"/>
    <p:sldId id="262" r:id="rId8"/>
    <p:sldId id="282" r:id="rId9"/>
    <p:sldId id="283" r:id="rId10"/>
    <p:sldId id="284" r:id="rId11"/>
    <p:sldId id="279" r:id="rId12"/>
  </p:sldIdLst>
  <p:sldSz cx="9144000" cy="5143500" type="screen16x9"/>
  <p:notesSz cx="6858000" cy="9144000"/>
  <p:embeddedFontLst>
    <p:embeddedFont>
      <p:font typeface="Barlow Bold" pitchFamily="2" charset="77"/>
      <p:bold r:id="rId14"/>
    </p:embeddedFont>
    <p:embeddedFont>
      <p:font typeface="Nunito" pitchFamily="2" charset="77"/>
      <p:regular r:id="rId15"/>
      <p:bold r:id="rId16"/>
      <p:italic r:id="rId17"/>
      <p:boldItalic r:id="rId18"/>
    </p:embeddedFont>
    <p:embeddedFont>
      <p:font typeface="Poppins" pitchFamily="2" charset="77"/>
      <p:regular r:id="rId19"/>
      <p:bold r:id="rId20"/>
      <p:italic r:id="rId21"/>
      <p:boldItalic r:id="rId22"/>
    </p:embeddedFont>
    <p:embeddedFont>
      <p:font typeface="Questrial" pitchFamily="2" charset="77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095FFB-741C-4657-AA02-887ED80AE3EE}">
  <a:tblStyle styleId="{50095FFB-741C-4657-AA02-887ED80AE3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/>
    <p:restoredTop sz="94648"/>
  </p:normalViewPr>
  <p:slideViewPr>
    <p:cSldViewPr snapToGrid="0">
      <p:cViewPr varScale="1">
        <p:scale>
          <a:sx n="162" d="100"/>
          <a:sy n="162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1BE92B0-0F36-425F-B0B6-26376DC004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E056701-AA3F-44C3-839E-6D703E011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1a4df9e5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1a4df9e5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62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46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36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1a4df9e5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1a4df9e5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1a4df9e5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1a4df9e5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99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1a4df9e5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1a4df9e5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4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41825" y="1202500"/>
            <a:ext cx="7194000" cy="3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vvic"/>
              <a:buAutoNum type="arabicPeriod"/>
              <a:defRPr sz="1200">
                <a:solidFill>
                  <a:srgbClr val="434343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3225" y="1033212"/>
            <a:ext cx="4402200" cy="157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713225" y="2756088"/>
            <a:ext cx="34245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4617850" y="1661475"/>
            <a:ext cx="37758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617850" y="2916800"/>
            <a:ext cx="3775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710749" y="3380025"/>
            <a:ext cx="2210067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10750" y="3785547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2"/>
          </p:nvPr>
        </p:nvSpPr>
        <p:spPr>
          <a:xfrm>
            <a:off x="710749" y="1223125"/>
            <a:ext cx="2210067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3"/>
          </p:nvPr>
        </p:nvSpPr>
        <p:spPr>
          <a:xfrm>
            <a:off x="710750" y="1627900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4"/>
          </p:nvPr>
        </p:nvSpPr>
        <p:spPr>
          <a:xfrm>
            <a:off x="710749" y="2301213"/>
            <a:ext cx="2210067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5"/>
          </p:nvPr>
        </p:nvSpPr>
        <p:spPr>
          <a:xfrm>
            <a:off x="710750" y="2706729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ctrTitle"/>
          </p:nvPr>
        </p:nvSpPr>
        <p:spPr>
          <a:xfrm>
            <a:off x="1976089" y="499475"/>
            <a:ext cx="5214071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1"/>
          </p:nvPr>
        </p:nvSpPr>
        <p:spPr>
          <a:xfrm>
            <a:off x="3265350" y="1502417"/>
            <a:ext cx="2613300" cy="1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2"/>
          </p:nvPr>
        </p:nvSpPr>
        <p:spPr>
          <a:xfrm>
            <a:off x="2425000" y="4124521"/>
            <a:ext cx="4293900" cy="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34343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84E5BB9-4250-4A12-9CC8-92286701665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581" y="74943"/>
            <a:ext cx="1960275" cy="370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2623AC-1DEE-4414-96AD-D944915337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13862" y="180099"/>
            <a:ext cx="1143557" cy="242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4C636A-4A66-48B0-BEDD-2CA419444BF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2278365" y="4893675"/>
            <a:ext cx="4587269" cy="33811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4" r:id="rId6"/>
    <p:sldLayoutId id="2147483668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CCB5B2-F0CF-4D39-89E6-F9450E16B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917" y="648150"/>
            <a:ext cx="4084500" cy="1923600"/>
          </a:xfrm>
        </p:spPr>
        <p:txBody>
          <a:bodyPr/>
          <a:lstStyle/>
          <a:p>
            <a:r>
              <a:rPr lang="en-ID" sz="2800" dirty="0" err="1"/>
              <a:t>Paparan</a:t>
            </a:r>
            <a:r>
              <a:rPr lang="en-ID" sz="2800" dirty="0"/>
              <a:t> </a:t>
            </a:r>
            <a:r>
              <a:rPr lang="en-ID" sz="2800" dirty="0" err="1"/>
              <a:t>Sosialisasi</a:t>
            </a:r>
            <a:r>
              <a:rPr lang="en-ID" sz="2800" dirty="0"/>
              <a:t> </a:t>
            </a:r>
            <a:r>
              <a:rPr lang="en-ID" sz="2800" dirty="0" err="1"/>
              <a:t>Olimpiade</a:t>
            </a:r>
            <a:r>
              <a:rPr lang="en-ID" sz="2800" dirty="0"/>
              <a:t> Sains Nasional (OSN) Tingkat Kota/</a:t>
            </a:r>
            <a:r>
              <a:rPr lang="en-ID" sz="2800" dirty="0" err="1"/>
              <a:t>Kabupaten</a:t>
            </a:r>
            <a:r>
              <a:rPr lang="en-ID" sz="2800" dirty="0"/>
              <a:t> </a:t>
            </a:r>
            <a:r>
              <a:rPr lang="en-ID" sz="2800" dirty="0" err="1"/>
              <a:t>Jenjang</a:t>
            </a:r>
            <a:r>
              <a:rPr lang="en-ID" sz="2800" dirty="0"/>
              <a:t> SMA/MA 2025</a:t>
            </a:r>
            <a:endParaRPr lang="en-US" sz="1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7CA1280-E6DB-4E7F-BF11-CA07C2F75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917" y="3539243"/>
            <a:ext cx="4553400" cy="564000"/>
          </a:xfrm>
        </p:spPr>
        <p:txBody>
          <a:bodyPr/>
          <a:lstStyle/>
          <a:p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76D33-A511-4885-B3AD-6473184878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29550" y="2407518"/>
            <a:ext cx="3709685" cy="2081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DB777-4AB3-4EAA-BCCA-A82BDBF8FC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32"/>
          <a:stretch/>
        </p:blipFill>
        <p:spPr>
          <a:xfrm>
            <a:off x="6963508" y="479841"/>
            <a:ext cx="2180492" cy="4663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3"/>
          <a:stretch/>
        </p:blipFill>
        <p:spPr>
          <a:xfrm>
            <a:off x="761475" y="792157"/>
            <a:ext cx="3551576" cy="40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DCD9C4-FB59-354F-B7C9-DBAF9B893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924" y="524203"/>
            <a:ext cx="7586325" cy="38271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39700" indent="0"/>
            <a:r>
              <a:rPr lang="en-ID" b="1" dirty="0"/>
              <a:t>PELAKSANAAN</a:t>
            </a:r>
          </a:p>
          <a:p>
            <a:pPr marL="139700" indent="0"/>
            <a:r>
              <a:rPr lang="en-ID" dirty="0"/>
              <a:t>7. Jika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dirty="0"/>
              <a:t>, Beri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tombol</a:t>
            </a:r>
            <a:r>
              <a:rPr lang="en-ID" dirty="0"/>
              <a:t> </a:t>
            </a:r>
            <a:r>
              <a:rPr lang="en-ID" dirty="0" err="1"/>
              <a:t>yakin</a:t>
            </a:r>
            <a:r>
              <a:rPr lang="en-ID" dirty="0"/>
              <a:t> </a:t>
            </a:r>
            <a:r>
              <a:rPr lang="en-ID" dirty="0" err="1"/>
              <a:t>mengakhir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,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[</a:t>
            </a:r>
            <a:r>
              <a:rPr lang="en-ID" dirty="0" err="1"/>
              <a:t>selesai</a:t>
            </a:r>
            <a:r>
              <a:rPr lang="en-ID" dirty="0"/>
              <a:t>],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mengkhiri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dan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tombol</a:t>
            </a:r>
            <a:r>
              <a:rPr lang="en-ID" dirty="0"/>
              <a:t> [</a:t>
            </a:r>
            <a:r>
              <a:rPr lang="en-ID" dirty="0" err="1"/>
              <a:t>selesai</a:t>
            </a:r>
            <a:r>
              <a:rPr lang="en-ID" dirty="0"/>
              <a:t>]. </a:t>
            </a:r>
          </a:p>
          <a:p>
            <a:pPr marL="139700" indent="0"/>
            <a:r>
              <a:rPr lang="en-ID" dirty="0"/>
              <a:t>8. </a:t>
            </a:r>
            <a:r>
              <a:rPr lang="en-ID" dirty="0" err="1"/>
              <a:t>Perhatikan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tersisa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mengerjakan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 pada </a:t>
            </a:r>
            <a:r>
              <a:rPr lang="en-ID" dirty="0" err="1"/>
              <a:t>layar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. </a:t>
            </a:r>
          </a:p>
          <a:p>
            <a:pPr marL="139700" indent="0"/>
            <a:r>
              <a:rPr lang="en-ID" dirty="0"/>
              <a:t>9. Jika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habis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menjawab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jawaban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tertutup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dan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otomatis</a:t>
            </a:r>
            <a:r>
              <a:rPr lang="en-ID" dirty="0"/>
              <a:t> </a:t>
            </a:r>
            <a:r>
              <a:rPr lang="en-ID" dirty="0" err="1"/>
              <a:t>menyimpan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jawaban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. </a:t>
            </a:r>
          </a:p>
          <a:p>
            <a:pPr marL="139700" indent="0"/>
            <a:r>
              <a:rPr lang="en-ID" dirty="0"/>
              <a:t>10. </a:t>
            </a:r>
            <a:r>
              <a:rPr lang="en-ID" dirty="0" err="1"/>
              <a:t>Jawaban</a:t>
            </a:r>
            <a:r>
              <a:rPr lang="en-ID" dirty="0"/>
              <a:t> </a:t>
            </a:r>
            <a:r>
              <a:rPr lang="en-ID" dirty="0" err="1"/>
              <a:t>ragu-ragu</a:t>
            </a:r>
            <a:r>
              <a:rPr lang="en-ID" dirty="0"/>
              <a:t> TIDAK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dinilai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jawaban</a:t>
            </a:r>
            <a:r>
              <a:rPr lang="en-ID" dirty="0"/>
              <a:t>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61150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0">
            <a:extLst>
              <a:ext uri="{FF2B5EF4-FFF2-40B4-BE49-F238E27FC236}">
                <a16:creationId xmlns:a16="http://schemas.microsoft.com/office/drawing/2014/main" id="{39713A82-4C74-497A-BB30-6873AB758B20}"/>
              </a:ext>
            </a:extLst>
          </p:cNvPr>
          <p:cNvSpPr/>
          <p:nvPr/>
        </p:nvSpPr>
        <p:spPr>
          <a:xfrm>
            <a:off x="3778780" y="1063158"/>
            <a:ext cx="4453720" cy="2442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2E3C4E"/>
                </a:solidFill>
                <a:latin typeface="Barlow Bold" pitchFamily="34" charset="0"/>
                <a:ea typeface="Syne Bold"/>
                <a:cs typeface="Barlow Bold" pitchFamily="34" charset="-120"/>
              </a:rPr>
              <a:t>Terima</a:t>
            </a:r>
            <a:r>
              <a:rPr lang="en-US" sz="8000" b="1" dirty="0">
                <a:solidFill>
                  <a:srgbClr val="2E3C4E"/>
                </a:solidFill>
                <a:latin typeface="Barlow Bold" pitchFamily="34" charset="0"/>
                <a:ea typeface="Syne Bold"/>
                <a:cs typeface="Barlow Bold" pitchFamily="34" charset="-120"/>
              </a:rPr>
              <a:t> Kasih</a:t>
            </a:r>
            <a:endParaRPr lang="en-US" sz="8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157C928-595E-4F44-A03E-FF844286E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24"/>
          <a:stretch/>
        </p:blipFill>
        <p:spPr>
          <a:xfrm>
            <a:off x="787192" y="1139932"/>
            <a:ext cx="2646270" cy="326396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B7EE409-7DB3-4134-A423-FEC5B0DDB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5317"/>
          <a:stretch/>
        </p:blipFill>
        <p:spPr>
          <a:xfrm>
            <a:off x="3476321" y="3890126"/>
            <a:ext cx="5058638" cy="280945"/>
          </a:xfrm>
          <a:prstGeom prst="rect">
            <a:avLst/>
          </a:prstGeom>
        </p:spPr>
      </p:pic>
      <p:pic>
        <p:nvPicPr>
          <p:cNvPr id="8" name="Google Shape;61;p14">
            <a:extLst>
              <a:ext uri="{FF2B5EF4-FFF2-40B4-BE49-F238E27FC236}">
                <a16:creationId xmlns:a16="http://schemas.microsoft.com/office/drawing/2014/main" id="{FC2A99A5-8917-4F9A-962A-8443EB270F7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1203" t="76610" r="36101" b="-1"/>
          <a:stretch/>
        </p:blipFill>
        <p:spPr>
          <a:xfrm>
            <a:off x="5310056" y="3701793"/>
            <a:ext cx="1391167" cy="14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812498" y="3806090"/>
            <a:ext cx="4575459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Final </a:t>
            </a:r>
            <a:r>
              <a:rPr lang="en-ID" dirty="0" err="1"/>
              <a:t>Olimpiade</a:t>
            </a:r>
            <a:r>
              <a:rPr lang="en-ID" dirty="0"/>
              <a:t> Sains Nasional (OSN) 14-20 September 2026</a:t>
            </a:r>
            <a:endParaRPr sz="1800"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2"/>
          </p:nvPr>
        </p:nvSpPr>
        <p:spPr>
          <a:xfrm>
            <a:off x="710749" y="1446418"/>
            <a:ext cx="4822947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Olimpiade</a:t>
            </a:r>
            <a:r>
              <a:rPr lang="en-ID" dirty="0"/>
              <a:t> Sains Nasional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kabupaten</a:t>
            </a:r>
            <a:r>
              <a:rPr lang="en-ID" dirty="0"/>
              <a:t>/</a:t>
            </a:r>
            <a:r>
              <a:rPr lang="en-ID" dirty="0" err="1"/>
              <a:t>kota</a:t>
            </a:r>
            <a:r>
              <a:rPr lang="en-ID" dirty="0"/>
              <a:t> (OSN-K) 18-19 </a:t>
            </a:r>
            <a:r>
              <a:rPr lang="en-ID" dirty="0" err="1"/>
              <a:t>Juni</a:t>
            </a:r>
            <a:r>
              <a:rPr lang="en-ID" dirty="0"/>
              <a:t> 2026</a:t>
            </a:r>
            <a:endParaRPr sz="1800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710749" y="2199929"/>
            <a:ext cx="4724701" cy="637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Olimpiade</a:t>
            </a:r>
            <a:r>
              <a:rPr lang="en-ID" dirty="0"/>
              <a:t> Sains Nasional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Provinsi</a:t>
            </a:r>
            <a:r>
              <a:rPr lang="en-ID" dirty="0"/>
              <a:t> (OSN-P) 27-29 </a:t>
            </a:r>
            <a:r>
              <a:rPr lang="en-ID" dirty="0" err="1"/>
              <a:t>Juli</a:t>
            </a:r>
            <a:r>
              <a:rPr lang="en-ID" dirty="0"/>
              <a:t> 2026</a:t>
            </a:r>
            <a:br>
              <a:rPr lang="en-ID" dirty="0"/>
            </a:br>
            <a:endParaRPr sz="1800" dirty="0"/>
          </a:p>
        </p:txBody>
      </p:sp>
      <p:sp>
        <p:nvSpPr>
          <p:cNvPr id="158" name="Google Shape;158;p30"/>
          <p:cNvSpPr txBox="1">
            <a:spLocks noGrp="1"/>
          </p:cNvSpPr>
          <p:nvPr>
            <p:ph type="title" idx="6"/>
          </p:nvPr>
        </p:nvSpPr>
        <p:spPr>
          <a:xfrm>
            <a:off x="710750" y="610543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Tahapan OSN 2026</a:t>
            </a:r>
            <a:endParaRPr sz="2800" b="0" dirty="0"/>
          </a:p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1" b="2045"/>
          <a:stretch/>
        </p:blipFill>
        <p:spPr>
          <a:xfrm>
            <a:off x="5704807" y="762793"/>
            <a:ext cx="2725970" cy="3928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30"/>
          <p:cNvCxnSpPr/>
          <p:nvPr/>
        </p:nvCxnSpPr>
        <p:spPr>
          <a:xfrm>
            <a:off x="812499" y="1269019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59;p30">
            <a:extLst>
              <a:ext uri="{FF2B5EF4-FFF2-40B4-BE49-F238E27FC236}">
                <a16:creationId xmlns:a16="http://schemas.microsoft.com/office/drawing/2014/main" id="{C3ACC4ED-43BC-EC4E-BBC2-C48C3135D53F}"/>
              </a:ext>
            </a:extLst>
          </p:cNvPr>
          <p:cNvSpPr txBox="1">
            <a:spLocks/>
          </p:cNvSpPr>
          <p:nvPr/>
        </p:nvSpPr>
        <p:spPr>
          <a:xfrm>
            <a:off x="663259" y="2882940"/>
            <a:ext cx="4724699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Questrial"/>
                <a:cs typeface="Poppins" panose="00000500000000000000" pitchFamily="2" charset="0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ID" dirty="0" err="1"/>
              <a:t>Olimpiade</a:t>
            </a:r>
            <a:r>
              <a:rPr lang="en-ID" dirty="0"/>
              <a:t> Sains Nasional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semifinal</a:t>
            </a:r>
            <a:r>
              <a:rPr lang="en-ID" dirty="0"/>
              <a:t>  12 </a:t>
            </a:r>
            <a:r>
              <a:rPr lang="en-ID" dirty="0" err="1"/>
              <a:t>Agustus</a:t>
            </a:r>
            <a:r>
              <a:rPr lang="en-ID" dirty="0"/>
              <a:t> 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Syllabus OSNK Ekonomi 2026</a:t>
            </a:r>
            <a:endParaRPr b="0" dirty="0"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Microeconomics:</a:t>
            </a:r>
            <a:br>
              <a:rPr lang="en-ID" sz="1600" dirty="0"/>
            </a:b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Competitive markets (demand and supply, elasticities, equilibrium)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Consumer’s choice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Firm’s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Golos Text"/>
              </a:rPr>
              <a:t>behavior</a:t>
            </a:r>
            <a:endParaRPr lang="en-ID" sz="1600" b="0" i="0" dirty="0">
              <a:solidFill>
                <a:srgbClr val="000000"/>
              </a:solidFill>
              <a:effectLst/>
              <a:latin typeface="Golos Text"/>
            </a:endParaRP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Non-competitive markets, monopoly, oligopoly, monopolistic competition</a:t>
            </a:r>
            <a:br>
              <a:rPr lang="en-ID" sz="1600" dirty="0"/>
            </a:b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digital platforms &amp; network effects</a:t>
            </a:r>
            <a:br>
              <a:rPr lang="en-ID" sz="1600" dirty="0"/>
            </a:b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pricing in the digital economy (freemium, bundling, personalized pricing, etc.)</a:t>
            </a:r>
            <a:br>
              <a:rPr lang="en-ID" sz="1600" dirty="0"/>
            </a:b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Government interventions in competitive and non-competitive markets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Market failures (externalities, public goods, asymmetric information)</a:t>
            </a:r>
          </a:p>
          <a:p>
            <a:pPr marL="114300" indent="0" algn="l">
              <a:buNone/>
            </a:pPr>
            <a:r>
              <a:rPr lang="en-ID" sz="1600" b="0" i="0" dirty="0" err="1">
                <a:solidFill>
                  <a:srgbClr val="000000"/>
                </a:solidFill>
                <a:effectLst/>
                <a:latin typeface="Golos Text"/>
              </a:rPr>
              <a:t>Labor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 market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Game theory: Nash equilibrium, cooperation and coordination problems, commitments, repeated games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Innovations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sz="1100" dirty="0">
              <a:solidFill>
                <a:schemeClr val="dk1"/>
              </a:solidFill>
            </a:endParaRPr>
          </a:p>
        </p:txBody>
      </p:sp>
      <p:cxnSp>
        <p:nvCxnSpPr>
          <p:cNvPr id="153" name="Google Shape;153;p29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Syllabus OSNK Ekonomi 2026</a:t>
            </a:r>
            <a:endParaRPr b="0" dirty="0"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buNone/>
            </a:pPr>
            <a:r>
              <a:rPr lang="en-ID" b="0" i="0" dirty="0">
                <a:solidFill>
                  <a:srgbClr val="000000"/>
                </a:solidFill>
                <a:effectLst/>
                <a:latin typeface="Golos Text"/>
              </a:rPr>
              <a:t>—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 Macroeconomics:</a:t>
            </a:r>
            <a:br>
              <a:rPr lang="en-ID" sz="1600" dirty="0"/>
            </a:b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Macroeconomic data: measuring income, inflation and unemployment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Technology and long-run growth</a:t>
            </a:r>
          </a:p>
          <a:p>
            <a:pPr marL="114300" indent="0" algn="l">
              <a:buNone/>
            </a:pPr>
            <a:r>
              <a:rPr lang="en-ID" sz="1600" b="0" i="0" dirty="0" err="1">
                <a:solidFill>
                  <a:srgbClr val="000000"/>
                </a:solidFill>
                <a:effectLst/>
                <a:latin typeface="Golos Text"/>
              </a:rPr>
              <a:t>Labor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 market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AD-AS model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Money and the role of banks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Monetary and fiscal policy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Economic fluctuations and crises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Institutions and Inequality</a:t>
            </a:r>
          </a:p>
          <a:p>
            <a:pPr marL="114300" indent="0" algn="l">
              <a:buNone/>
            </a:pPr>
            <a:endParaRPr lang="en-ID" sz="1600" b="0" i="0" dirty="0">
              <a:solidFill>
                <a:srgbClr val="000000"/>
              </a:solidFill>
              <a:effectLst/>
              <a:latin typeface="Golos Text"/>
            </a:endParaRP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— International economics:</a:t>
            </a:r>
            <a:br>
              <a:rPr lang="en-ID" sz="1600" dirty="0"/>
            </a:b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Specialization and gains from trade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Protectionism: winners and losers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Currencies, currency unions, exchange rates, and Interest rates parity</a:t>
            </a:r>
          </a:p>
          <a:p>
            <a:pPr marL="114300" indent="0" algn="l">
              <a:buNone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Economics of the environment and sustainable development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ID" sz="1600" b="0" i="0" dirty="0">
              <a:solidFill>
                <a:srgbClr val="000000"/>
              </a:solidFill>
              <a:effectLst/>
              <a:latin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cxnSp>
        <p:nvCxnSpPr>
          <p:cNvPr id="153" name="Google Shape;153;p29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9172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Syllabus OSNK Ekonomi 2026</a:t>
            </a:r>
            <a:endParaRPr b="0" dirty="0"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941825" y="1415160"/>
            <a:ext cx="7194000" cy="3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Financial Planning.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Banks and the Banking System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Saving Money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Borrowing Money, Credit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Investment, Financial Instruments, and Risk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Insurance Contracts and Insurance Market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Financial Fraud and Ponzi Schemes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Crowdfunding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1600" b="0" i="0" dirty="0">
                <a:solidFill>
                  <a:srgbClr val="000000"/>
                </a:solidFill>
                <a:effectLst/>
                <a:latin typeface="Golos Text"/>
              </a:rPr>
              <a:t>Cryptocurrencies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153" name="Google Shape;153;p29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36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32"/>
          <a:stretch/>
        </p:blipFill>
        <p:spPr>
          <a:xfrm>
            <a:off x="4227350" y="631334"/>
            <a:ext cx="4764052" cy="36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96EB18-146A-0948-A981-89DC97AB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252" y="251915"/>
            <a:ext cx="3555124" cy="396238"/>
          </a:xfrm>
        </p:spPr>
        <p:txBody>
          <a:bodyPr/>
          <a:lstStyle/>
          <a:p>
            <a:r>
              <a:rPr lang="en-US" sz="1800" b="1" dirty="0"/>
              <a:t>Panduan </a:t>
            </a:r>
            <a:r>
              <a:rPr lang="en-US" sz="1800" b="1" dirty="0" err="1"/>
              <a:t>Umum</a:t>
            </a:r>
            <a:endParaRPr lang="en-US" sz="18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FA5752-A64B-0545-B9C8-65A5AA002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07" y="648160"/>
            <a:ext cx="7815920" cy="42434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2600" indent="-342900">
              <a:buAutoNum type="arabicPeriod"/>
            </a:pPr>
            <a:r>
              <a:rPr lang="en-ID" sz="1400" dirty="0" err="1"/>
              <a:t>Soal</a:t>
            </a:r>
            <a:r>
              <a:rPr lang="en-ID" sz="1400" dirty="0"/>
              <a:t> </a:t>
            </a:r>
            <a:r>
              <a:rPr lang="en-ID" sz="1400" dirty="0" err="1"/>
              <a:t>berbentuk</a:t>
            </a:r>
            <a:r>
              <a:rPr lang="en-ID" sz="1400" dirty="0"/>
              <a:t> </a:t>
            </a:r>
            <a:r>
              <a:rPr lang="en-ID" sz="1400" dirty="0" err="1"/>
              <a:t>pilihan</a:t>
            </a:r>
            <a:r>
              <a:rPr lang="en-ID" sz="1400" dirty="0"/>
              <a:t> </a:t>
            </a:r>
            <a:r>
              <a:rPr lang="en-ID" sz="1400" dirty="0" err="1"/>
              <a:t>majemuk</a:t>
            </a:r>
            <a:r>
              <a:rPr lang="en-ID" sz="1400" dirty="0"/>
              <a:t> (multiple choices) </a:t>
            </a:r>
            <a:r>
              <a:rPr lang="en-ID" sz="1400" dirty="0" err="1"/>
              <a:t>dengan</a:t>
            </a:r>
            <a:r>
              <a:rPr lang="en-ID" sz="1400" dirty="0"/>
              <a:t> lima (5) </a:t>
            </a:r>
            <a:r>
              <a:rPr lang="en-ID" sz="1400" dirty="0" err="1"/>
              <a:t>opsi</a:t>
            </a:r>
            <a:r>
              <a:rPr lang="en-ID" sz="1400" dirty="0"/>
              <a:t> </a:t>
            </a:r>
            <a:r>
              <a:rPr lang="en-ID" sz="1400" dirty="0" err="1"/>
              <a:t>jawaban</a:t>
            </a:r>
            <a:r>
              <a:rPr lang="en-ID" sz="1400" dirty="0"/>
              <a:t>. </a:t>
            </a:r>
          </a:p>
          <a:p>
            <a:pPr marL="482600" indent="-342900">
              <a:buAutoNum type="arabicPeriod"/>
            </a:pPr>
            <a:r>
              <a:rPr lang="en-ID" sz="1400" dirty="0"/>
              <a:t>Waktu yang </a:t>
            </a:r>
            <a:r>
              <a:rPr lang="en-ID" sz="1400" dirty="0" err="1"/>
              <a:t>dialokasikan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pengerjaan</a:t>
            </a:r>
            <a:r>
              <a:rPr lang="en-ID" sz="1400" dirty="0"/>
              <a:t> </a:t>
            </a:r>
            <a:r>
              <a:rPr lang="en-ID" sz="1400" dirty="0" err="1"/>
              <a:t>soal</a:t>
            </a:r>
            <a:r>
              <a:rPr lang="en-ID" sz="1400" dirty="0"/>
              <a:t> </a:t>
            </a:r>
            <a:r>
              <a:rPr lang="en-ID" sz="1400" dirty="0" err="1"/>
              <a:t>sebanyak</a:t>
            </a:r>
            <a:r>
              <a:rPr lang="en-ID" sz="1400" dirty="0"/>
              <a:t> 60 </a:t>
            </a:r>
            <a:r>
              <a:rPr lang="en-ID" sz="1400" dirty="0" err="1"/>
              <a:t>menit</a:t>
            </a:r>
            <a:r>
              <a:rPr lang="en-ID" sz="1400" dirty="0"/>
              <a:t> (1 jam) </a:t>
            </a:r>
            <a:r>
              <a:rPr lang="en-ID" sz="1400" dirty="0" err="1"/>
              <a:t>tanpa</a:t>
            </a:r>
            <a:r>
              <a:rPr lang="en-ID" sz="1400" dirty="0"/>
              <a:t> </a:t>
            </a:r>
            <a:r>
              <a:rPr lang="en-ID" sz="1400" dirty="0" err="1"/>
              <a:t>istirahat</a:t>
            </a:r>
            <a:r>
              <a:rPr lang="en-ID" sz="1400" dirty="0"/>
              <a:t>. </a:t>
            </a:r>
          </a:p>
          <a:p>
            <a:pPr marL="482600" indent="-342900">
              <a:buAutoNum type="arabicPeriod"/>
            </a:pPr>
            <a:r>
              <a:rPr lang="en-ID" sz="1400" dirty="0" err="1"/>
              <a:t>Keterlambatan</a:t>
            </a:r>
            <a:r>
              <a:rPr lang="en-ID" sz="1400" dirty="0"/>
              <a:t> </a:t>
            </a:r>
            <a:r>
              <a:rPr lang="en-ID" sz="1400" dirty="0" err="1"/>
              <a:t>kehadiran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mendapatkan</a:t>
            </a:r>
            <a:r>
              <a:rPr lang="en-ID" sz="1400" dirty="0"/>
              <a:t> </a:t>
            </a:r>
            <a:r>
              <a:rPr lang="en-ID" sz="1400" dirty="0" err="1"/>
              <a:t>kompensasi</a:t>
            </a:r>
            <a:r>
              <a:rPr lang="en-ID" sz="1400" dirty="0"/>
              <a:t> </a:t>
            </a:r>
            <a:r>
              <a:rPr lang="en-ID" sz="1400" dirty="0" err="1"/>
              <a:t>tambahan</a:t>
            </a:r>
            <a:r>
              <a:rPr lang="en-ID" sz="1400" dirty="0"/>
              <a:t> </a:t>
            </a:r>
            <a:r>
              <a:rPr lang="en-ID" sz="1400" dirty="0" err="1"/>
              <a:t>waktu</a:t>
            </a:r>
            <a:r>
              <a:rPr lang="en-ID" sz="1400" dirty="0"/>
              <a:t>. </a:t>
            </a:r>
          </a:p>
          <a:p>
            <a:pPr marL="482600" indent="-342900">
              <a:buAutoNum type="arabicPeriod"/>
            </a:pPr>
            <a:r>
              <a:rPr lang="en-ID" sz="1400" dirty="0" err="1"/>
              <a:t>Soal</a:t>
            </a:r>
            <a:r>
              <a:rPr lang="en-ID" sz="1400" dirty="0"/>
              <a:t> </a:t>
            </a:r>
            <a:r>
              <a:rPr lang="en-ID" sz="1400" dirty="0" err="1"/>
              <a:t>terdiri</a:t>
            </a:r>
            <a:r>
              <a:rPr lang="en-ID" sz="1400" dirty="0"/>
              <a:t> </a:t>
            </a:r>
            <a:r>
              <a:rPr lang="en-ID" sz="1400" dirty="0" err="1"/>
              <a:t>atas</a:t>
            </a:r>
            <a:r>
              <a:rPr lang="en-ID" sz="1400" dirty="0"/>
              <a:t> </a:t>
            </a:r>
            <a:r>
              <a:rPr lang="en-ID" sz="1400" dirty="0" err="1"/>
              <a:t>Pilihan</a:t>
            </a:r>
            <a:r>
              <a:rPr lang="en-ID" sz="1400" dirty="0"/>
              <a:t> Ganda </a:t>
            </a:r>
            <a:r>
              <a:rPr lang="en-ID" sz="1400" dirty="0" err="1"/>
              <a:t>berjumlah</a:t>
            </a:r>
            <a:r>
              <a:rPr lang="en-ID" sz="1400" dirty="0"/>
              <a:t> </a:t>
            </a:r>
            <a:r>
              <a:rPr lang="en-ID" sz="1400" dirty="0" err="1"/>
              <a:t>soal</a:t>
            </a:r>
            <a:r>
              <a:rPr lang="en-ID" sz="1400" dirty="0"/>
              <a:t> </a:t>
            </a:r>
            <a:r>
              <a:rPr lang="en-ID" sz="1400" dirty="0" err="1"/>
              <a:t>sebanyak</a:t>
            </a:r>
            <a:r>
              <a:rPr lang="en-ID" sz="1400" dirty="0"/>
              <a:t> 50 </a:t>
            </a:r>
            <a:r>
              <a:rPr lang="en-ID" sz="1400" dirty="0" err="1"/>
              <a:t>butir</a:t>
            </a:r>
            <a:r>
              <a:rPr lang="en-ID" sz="1400" dirty="0"/>
              <a:t>. </a:t>
            </a:r>
            <a:r>
              <a:rPr lang="en-ID" sz="1400" dirty="0" err="1"/>
              <a:t>Dalam</a:t>
            </a:r>
            <a:r>
              <a:rPr lang="en-ID" sz="1400" dirty="0"/>
              <a:t> OSNK 2026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dikenakan</a:t>
            </a:r>
            <a:r>
              <a:rPr lang="en-ID" sz="1400" dirty="0"/>
              <a:t>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negatif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minus </a:t>
            </a:r>
            <a:r>
              <a:rPr lang="en-ID" sz="1400" dirty="0" err="1"/>
              <a:t>terhadap</a:t>
            </a:r>
            <a:r>
              <a:rPr lang="en-ID" sz="1400" dirty="0"/>
              <a:t> </a:t>
            </a:r>
            <a:r>
              <a:rPr lang="en-ID" sz="1400" dirty="0" err="1"/>
              <a:t>jawaban</a:t>
            </a:r>
            <a:r>
              <a:rPr lang="en-ID" sz="1400" dirty="0"/>
              <a:t> yang salah.</a:t>
            </a:r>
          </a:p>
          <a:p>
            <a:pPr marL="482600" indent="-342900">
              <a:buAutoNum type="arabicPeriod"/>
            </a:pPr>
            <a:r>
              <a:rPr lang="en-ID" sz="1400" dirty="0" err="1"/>
              <a:t>Tes</a:t>
            </a:r>
            <a:r>
              <a:rPr lang="en-ID" sz="1400" dirty="0"/>
              <a:t> </a:t>
            </a:r>
            <a:r>
              <a:rPr lang="en-ID" sz="1400" dirty="0" err="1"/>
              <a:t>bersifat</a:t>
            </a:r>
            <a:r>
              <a:rPr lang="en-ID" sz="1400" dirty="0"/>
              <a:t> </a:t>
            </a:r>
            <a:r>
              <a:rPr lang="en-ID" sz="1400" dirty="0" err="1"/>
              <a:t>tutup</a:t>
            </a:r>
            <a:r>
              <a:rPr lang="en-ID" sz="1400" dirty="0"/>
              <a:t> </a:t>
            </a:r>
            <a:r>
              <a:rPr lang="en-ID" sz="1400" dirty="0" err="1"/>
              <a:t>buku</a:t>
            </a:r>
            <a:r>
              <a:rPr lang="en-ID" sz="1400" dirty="0"/>
              <a:t> (closed book). </a:t>
            </a:r>
          </a:p>
          <a:p>
            <a:pPr marL="482600" indent="-342900">
              <a:buAutoNum type="arabicPeriod"/>
            </a:pPr>
            <a:r>
              <a:rPr lang="en-ID" sz="1400" dirty="0" err="1"/>
              <a:t>Peserta</a:t>
            </a:r>
            <a:r>
              <a:rPr lang="en-ID" sz="1400" dirty="0"/>
              <a:t> </a:t>
            </a:r>
            <a:r>
              <a:rPr lang="en-ID" sz="1400" dirty="0" err="1"/>
              <a:t>harus</a:t>
            </a:r>
            <a:r>
              <a:rPr lang="en-ID" sz="1400" dirty="0"/>
              <a:t> </a:t>
            </a:r>
            <a:r>
              <a:rPr lang="en-ID" sz="1400" dirty="0" err="1"/>
              <a:t>mengerjakan</a:t>
            </a:r>
            <a:r>
              <a:rPr lang="en-ID" sz="1400" dirty="0"/>
              <a:t> </a:t>
            </a:r>
            <a:r>
              <a:rPr lang="en-ID" sz="1400" dirty="0" err="1"/>
              <a:t>soal</a:t>
            </a:r>
            <a:r>
              <a:rPr lang="en-ID" sz="1400" dirty="0"/>
              <a:t> </a:t>
            </a:r>
            <a:r>
              <a:rPr lang="en-ID" sz="1400" dirty="0" err="1"/>
              <a:t>mandiri</a:t>
            </a:r>
            <a:r>
              <a:rPr lang="en-ID" sz="1400" dirty="0"/>
              <a:t> </a:t>
            </a:r>
            <a:r>
              <a:rPr lang="en-ID" sz="1400" dirty="0" err="1"/>
              <a:t>tanpa</a:t>
            </a:r>
            <a:r>
              <a:rPr lang="en-ID" sz="1400" dirty="0"/>
              <a:t> </a:t>
            </a:r>
            <a:r>
              <a:rPr lang="en-ID" sz="1400" dirty="0" err="1"/>
              <a:t>dibantu</a:t>
            </a:r>
            <a:r>
              <a:rPr lang="en-ID" sz="1400" dirty="0"/>
              <a:t> oleh </a:t>
            </a:r>
            <a:r>
              <a:rPr lang="en-ID" sz="1400" dirty="0" err="1"/>
              <a:t>pihak</a:t>
            </a:r>
            <a:r>
              <a:rPr lang="en-ID" sz="1400" dirty="0"/>
              <a:t> lain dan </a:t>
            </a:r>
            <a:r>
              <a:rPr lang="en-ID" sz="1400" dirty="0" err="1"/>
              <a:t>dilarang</a:t>
            </a:r>
            <a:r>
              <a:rPr lang="en-ID" sz="1400" dirty="0"/>
              <a:t> </a:t>
            </a:r>
            <a:r>
              <a:rPr lang="en-ID" sz="1400" dirty="0" err="1"/>
              <a:t>memanfaatkan</a:t>
            </a:r>
            <a:r>
              <a:rPr lang="en-ID" sz="1400" dirty="0"/>
              <a:t> </a:t>
            </a:r>
            <a:r>
              <a:rPr lang="en-ID" sz="1400" dirty="0" err="1"/>
              <a:t>perangkat</a:t>
            </a:r>
            <a:r>
              <a:rPr lang="en-ID" sz="1400" dirty="0"/>
              <a:t> lain </a:t>
            </a:r>
            <a:r>
              <a:rPr lang="en-ID" sz="1400" dirty="0" err="1"/>
              <a:t>ataupun</a:t>
            </a:r>
            <a:r>
              <a:rPr lang="en-ID" sz="1400" dirty="0"/>
              <a:t> </a:t>
            </a:r>
            <a:r>
              <a:rPr lang="en-ID" sz="1400" dirty="0" err="1"/>
              <a:t>buku</a:t>
            </a:r>
            <a:r>
              <a:rPr lang="en-ID" sz="1400" dirty="0"/>
              <a:t>/</a:t>
            </a:r>
            <a:r>
              <a:rPr lang="en-ID" sz="1400" dirty="0" err="1"/>
              <a:t>catatan</a:t>
            </a:r>
            <a:r>
              <a:rPr lang="en-ID" sz="1400" dirty="0"/>
              <a:t>. </a:t>
            </a:r>
          </a:p>
          <a:p>
            <a:pPr marL="482600" indent="-342900">
              <a:buAutoNum type="arabicPeriod"/>
            </a:pPr>
            <a:r>
              <a:rPr lang="en-ID" sz="1400" dirty="0" err="1"/>
              <a:t>Peserta</a:t>
            </a:r>
            <a:r>
              <a:rPr lang="en-ID" sz="1400" dirty="0"/>
              <a:t> </a:t>
            </a:r>
            <a:r>
              <a:rPr lang="en-ID" sz="1400" dirty="0" err="1"/>
              <a:t>boleh</a:t>
            </a:r>
            <a:r>
              <a:rPr lang="en-ID" sz="1400" dirty="0"/>
              <a:t> </a:t>
            </a:r>
            <a:r>
              <a:rPr lang="en-ID" sz="1400" dirty="0" err="1"/>
              <a:t>membawa</a:t>
            </a:r>
            <a:r>
              <a:rPr lang="en-ID" sz="1400" dirty="0"/>
              <a:t> </a:t>
            </a:r>
            <a:r>
              <a:rPr lang="en-ID" sz="1400" dirty="0" err="1"/>
              <a:t>kalkulator</a:t>
            </a:r>
            <a:r>
              <a:rPr lang="en-ID" sz="1400" dirty="0"/>
              <a:t> </a:t>
            </a:r>
            <a:r>
              <a:rPr lang="en-ID" sz="1400" dirty="0" err="1"/>
              <a:t>sederhana</a:t>
            </a:r>
            <a:r>
              <a:rPr lang="en-ID" sz="1400" dirty="0"/>
              <a:t> (</a:t>
            </a:r>
            <a:r>
              <a:rPr lang="en-ID" sz="1400" dirty="0" err="1"/>
              <a:t>bukan</a:t>
            </a:r>
            <a:r>
              <a:rPr lang="en-ID" sz="1400" dirty="0"/>
              <a:t> </a:t>
            </a:r>
            <a:r>
              <a:rPr lang="en-ID" sz="1400" dirty="0" err="1"/>
              <a:t>kalkulator</a:t>
            </a:r>
            <a:r>
              <a:rPr lang="en-ID" sz="1400" dirty="0"/>
              <a:t> </a:t>
            </a:r>
            <a:r>
              <a:rPr lang="en-ID" sz="1400" dirty="0" err="1"/>
              <a:t>finansial</a:t>
            </a:r>
            <a:r>
              <a:rPr lang="en-ID" sz="1400" dirty="0"/>
              <a:t>) </a:t>
            </a:r>
            <a:r>
              <a:rPr lang="en-ID" sz="1400" dirty="0" err="1"/>
              <a:t>selama</a:t>
            </a:r>
            <a:r>
              <a:rPr lang="en-ID" sz="1400" dirty="0"/>
              <a:t> </a:t>
            </a:r>
            <a:r>
              <a:rPr lang="en-ID" sz="1400" dirty="0" err="1"/>
              <a:t>tes</a:t>
            </a:r>
            <a:r>
              <a:rPr lang="en-ID" sz="1400" dirty="0"/>
              <a:t>. </a:t>
            </a:r>
          </a:p>
          <a:p>
            <a:pPr marL="482600" indent="-342900">
              <a:buAutoNum type="arabicPeriod"/>
            </a:pPr>
            <a:r>
              <a:rPr lang="en-ID" sz="1400" dirty="0" err="1"/>
              <a:t>Panitia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menyiapkan</a:t>
            </a:r>
            <a:r>
              <a:rPr lang="en-ID" sz="1400" dirty="0"/>
              <a:t> </a:t>
            </a:r>
            <a:r>
              <a:rPr lang="en-ID" sz="1400" dirty="0" err="1"/>
              <a:t>alat</a:t>
            </a:r>
            <a:r>
              <a:rPr lang="en-ID" sz="1400" dirty="0"/>
              <a:t> </a:t>
            </a:r>
            <a:r>
              <a:rPr lang="en-ID" sz="1400" dirty="0" err="1"/>
              <a:t>tulis</a:t>
            </a:r>
            <a:r>
              <a:rPr lang="en-ID" sz="1400" dirty="0"/>
              <a:t> dan </a:t>
            </a:r>
            <a:r>
              <a:rPr lang="en-ID" sz="1400" dirty="0" err="1"/>
              <a:t>kertas</a:t>
            </a:r>
            <a:r>
              <a:rPr lang="en-ID" sz="1400" dirty="0"/>
              <a:t> </a:t>
            </a:r>
            <a:r>
              <a:rPr lang="en-ID" sz="1400" dirty="0" err="1"/>
              <a:t>kosong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corat-coret</a:t>
            </a:r>
            <a:r>
              <a:rPr lang="en-ID" sz="1400" dirty="0"/>
              <a:t>.</a:t>
            </a:r>
          </a:p>
          <a:p>
            <a:pPr marL="482600" indent="-342900">
              <a:buAutoNum type="arabicPeriod"/>
            </a:pPr>
            <a:r>
              <a:rPr lang="en-ID" sz="1400" dirty="0" err="1"/>
              <a:t>Gangguan</a:t>
            </a:r>
            <a:r>
              <a:rPr lang="en-ID" sz="1400" dirty="0"/>
              <a:t> </a:t>
            </a:r>
            <a:r>
              <a:rPr lang="en-ID" sz="1400" dirty="0" err="1"/>
              <a:t>teknis</a:t>
            </a:r>
            <a:r>
              <a:rPr lang="en-ID" sz="1400" dirty="0"/>
              <a:t> </a:t>
            </a:r>
            <a:r>
              <a:rPr lang="en-ID" sz="1400" dirty="0" err="1"/>
              <a:t>peserta</a:t>
            </a:r>
            <a:r>
              <a:rPr lang="en-ID" sz="1400" dirty="0"/>
              <a:t> (</a:t>
            </a:r>
            <a:r>
              <a:rPr lang="en-ID" sz="1400" dirty="0" err="1"/>
              <a:t>termasuk</a:t>
            </a:r>
            <a:r>
              <a:rPr lang="en-ID" sz="1400" dirty="0"/>
              <a:t> </a:t>
            </a:r>
            <a:r>
              <a:rPr lang="en-ID" sz="1400" dirty="0" err="1"/>
              <a:t>gangguan</a:t>
            </a:r>
            <a:r>
              <a:rPr lang="en-ID" sz="1400" dirty="0"/>
              <a:t> </a:t>
            </a:r>
            <a:r>
              <a:rPr lang="en-ID" sz="1400" dirty="0" err="1"/>
              <a:t>jaringan</a:t>
            </a:r>
            <a:r>
              <a:rPr lang="en-ID" sz="1400" dirty="0"/>
              <a:t> </a:t>
            </a:r>
            <a:r>
              <a:rPr lang="en-ID" sz="1400" dirty="0" err="1"/>
              <a:t>listrik</a:t>
            </a:r>
            <a:r>
              <a:rPr lang="en-ID" sz="1400" dirty="0"/>
              <a:t>/internet)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menambah</a:t>
            </a:r>
            <a:r>
              <a:rPr lang="en-ID" sz="1400" dirty="0"/>
              <a:t> </a:t>
            </a:r>
            <a:r>
              <a:rPr lang="en-ID" sz="1400" dirty="0" err="1"/>
              <a:t>waktu</a:t>
            </a:r>
            <a:r>
              <a:rPr lang="en-ID" sz="1400" dirty="0"/>
              <a:t> </a:t>
            </a:r>
            <a:r>
              <a:rPr lang="en-ID" sz="1400" dirty="0" err="1"/>
              <a:t>lomba</a:t>
            </a:r>
            <a:r>
              <a:rPr lang="en-ID" sz="1400" dirty="0"/>
              <a:t>. </a:t>
            </a:r>
          </a:p>
          <a:p>
            <a:pPr marL="482600" indent="-342900">
              <a:buAutoNum type="arabicPeriod"/>
            </a:pPr>
            <a:r>
              <a:rPr lang="en-ID" sz="1400" dirty="0" err="1"/>
              <a:t>Optimis</a:t>
            </a:r>
            <a:r>
              <a:rPr lang="en-ID" sz="1400" dirty="0"/>
              <a:t>, JUJUR dan </a:t>
            </a:r>
            <a:r>
              <a:rPr lang="en-ID" sz="1400" dirty="0" err="1"/>
              <a:t>cermatlah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bekerja</a:t>
            </a:r>
            <a:r>
              <a:rPr lang="en-ID" sz="1400" dirty="0"/>
              <a:t> </a:t>
            </a:r>
            <a:r>
              <a:rPr lang="en-ID" sz="1400" dirty="0" err="1"/>
              <a:t>sebab</a:t>
            </a:r>
            <a:r>
              <a:rPr lang="en-ID" sz="1400" dirty="0"/>
              <a:t> </a:t>
            </a:r>
            <a:r>
              <a:rPr lang="en-ID" sz="1400" dirty="0" err="1"/>
              <a:t>peserta</a:t>
            </a:r>
            <a:r>
              <a:rPr lang="en-ID" sz="1400" dirty="0"/>
              <a:t> </a:t>
            </a:r>
            <a:r>
              <a:rPr lang="en-ID" sz="1400" dirty="0" err="1"/>
              <a:t>bukan</a:t>
            </a:r>
            <a:r>
              <a:rPr lang="en-ID" sz="1400" dirty="0"/>
              <a:t> </a:t>
            </a:r>
            <a:r>
              <a:rPr lang="en-ID" sz="1400" dirty="0" err="1"/>
              <a:t>hanya</a:t>
            </a:r>
            <a:r>
              <a:rPr lang="en-ID" sz="1400" dirty="0"/>
              <a:t> </a:t>
            </a:r>
            <a:r>
              <a:rPr lang="en-ID" sz="1400" dirty="0" err="1"/>
              <a:t>dituntut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cemerlang</a:t>
            </a:r>
            <a:r>
              <a:rPr lang="en-ID" sz="1400" dirty="0"/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akademis</a:t>
            </a:r>
            <a:r>
              <a:rPr lang="en-ID" sz="1400" dirty="0"/>
              <a:t>, </a:t>
            </a:r>
            <a:r>
              <a:rPr lang="en-ID" sz="1400" dirty="0" err="1"/>
              <a:t>tetapi</a:t>
            </a:r>
            <a:r>
              <a:rPr lang="en-ID" sz="1400" dirty="0"/>
              <a:t> juga </a:t>
            </a:r>
            <a:r>
              <a:rPr lang="en-ID" sz="1400" dirty="0" err="1"/>
              <a:t>luhur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pekerti</a:t>
            </a:r>
            <a:r>
              <a:rPr lang="en-ID" sz="1400" dirty="0"/>
              <a:t> dan </a:t>
            </a:r>
            <a:r>
              <a:rPr lang="en-ID" sz="1400" dirty="0" err="1"/>
              <a:t>terampil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berteknologi</a:t>
            </a:r>
            <a:r>
              <a:rPr lang="en-ID" sz="1400" dirty="0"/>
              <a:t>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3"/>
          <a:stretch/>
        </p:blipFill>
        <p:spPr>
          <a:xfrm>
            <a:off x="761475" y="792157"/>
            <a:ext cx="3551576" cy="40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DCD9C4-FB59-354F-B7C9-DBAF9B893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07" y="792157"/>
            <a:ext cx="7586325" cy="38271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39700" indent="0"/>
            <a:r>
              <a:rPr lang="en-ID" b="1" dirty="0"/>
              <a:t>PETUNJUK UMUM</a:t>
            </a:r>
          </a:p>
          <a:p>
            <a:pPr marL="482600" indent="-342900">
              <a:buAutoNum type="arabicPeriod"/>
            </a:pPr>
            <a:endParaRPr lang="en-ID" dirty="0"/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wajib</a:t>
            </a:r>
            <a:r>
              <a:rPr lang="en-ID" sz="1600" dirty="0"/>
              <a:t> </a:t>
            </a:r>
            <a:r>
              <a:rPr lang="en-ID" sz="1600" dirty="0" err="1"/>
              <a:t>hadir</a:t>
            </a:r>
            <a:r>
              <a:rPr lang="en-ID" sz="1600" dirty="0"/>
              <a:t> 30 </a:t>
            </a:r>
            <a:r>
              <a:rPr lang="en-ID" sz="1600" dirty="0" err="1"/>
              <a:t>menit</a:t>
            </a:r>
            <a:r>
              <a:rPr lang="en-ID" sz="1600" dirty="0"/>
              <a:t> </a:t>
            </a:r>
            <a:r>
              <a:rPr lang="en-ID" sz="1600" dirty="0" err="1"/>
              <a:t>sebelum</a:t>
            </a:r>
            <a:r>
              <a:rPr lang="en-ID" sz="1600" dirty="0"/>
              <a:t> </a:t>
            </a:r>
            <a:r>
              <a:rPr lang="en-ID" sz="1600" dirty="0" err="1"/>
              <a:t>pelaksanaan</a:t>
            </a:r>
            <a:r>
              <a:rPr lang="en-ID" sz="1600" dirty="0"/>
              <a:t> </a:t>
            </a:r>
            <a:r>
              <a:rPr lang="en-ID" sz="1600" dirty="0" err="1"/>
              <a:t>tes</a:t>
            </a:r>
            <a:r>
              <a:rPr lang="en-ID" sz="1600" dirty="0"/>
              <a:t> </a:t>
            </a:r>
            <a:r>
              <a:rPr lang="en-ID" sz="1600" dirty="0" err="1"/>
              <a:t>dimulai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wajib</a:t>
            </a:r>
            <a:r>
              <a:rPr lang="en-ID" sz="1600" dirty="0"/>
              <a:t> </a:t>
            </a:r>
            <a:r>
              <a:rPr lang="en-ID" sz="1600" dirty="0" err="1"/>
              <a:t>membawa</a:t>
            </a:r>
            <a:r>
              <a:rPr lang="en-ID" sz="1600" dirty="0"/>
              <a:t> </a:t>
            </a:r>
            <a:r>
              <a:rPr lang="en-ID" sz="1600" dirty="0" err="1"/>
              <a:t>kartu</a:t>
            </a:r>
            <a:r>
              <a:rPr lang="en-ID" sz="1600" dirty="0"/>
              <a:t> </a:t>
            </a:r>
            <a:r>
              <a:rPr lang="en-ID" sz="1600" dirty="0" err="1"/>
              <a:t>peserta</a:t>
            </a:r>
            <a:r>
              <a:rPr lang="en-ID" sz="1600" dirty="0"/>
              <a:t>/</a:t>
            </a:r>
            <a:r>
              <a:rPr lang="en-ID" sz="1600" dirty="0" err="1"/>
              <a:t>identitas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membawa</a:t>
            </a:r>
            <a:r>
              <a:rPr lang="en-ID" sz="1600" dirty="0"/>
              <a:t> </a:t>
            </a:r>
            <a:r>
              <a:rPr lang="en-ID" sz="1600" dirty="0" err="1"/>
              <a:t>alat-alat</a:t>
            </a:r>
            <a:r>
              <a:rPr lang="en-ID" sz="1600" dirty="0"/>
              <a:t> </a:t>
            </a:r>
            <a:r>
              <a:rPr lang="en-ID" sz="1600" dirty="0" err="1"/>
              <a:t>tulis</a:t>
            </a:r>
            <a:r>
              <a:rPr lang="en-ID" sz="1600" dirty="0"/>
              <a:t> yang </a:t>
            </a:r>
            <a:r>
              <a:rPr lang="en-ID" sz="1600" dirty="0" err="1"/>
              <a:t>diperlukan</a:t>
            </a:r>
            <a:r>
              <a:rPr lang="en-ID" sz="1600" dirty="0"/>
              <a:t> dan </a:t>
            </a:r>
            <a:r>
              <a:rPr lang="en-ID" sz="1600" dirty="0" err="1"/>
              <a:t>dilarang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saling</a:t>
            </a:r>
            <a:r>
              <a:rPr lang="en-ID" sz="1600" dirty="0"/>
              <a:t> </a:t>
            </a:r>
            <a:r>
              <a:rPr lang="en-ID" sz="1600" dirty="0" err="1"/>
              <a:t>meminjam</a:t>
            </a:r>
            <a:r>
              <a:rPr lang="en-ID" sz="1600" dirty="0"/>
              <a:t> </a:t>
            </a:r>
            <a:r>
              <a:rPr lang="en-ID" sz="1600" dirty="0" err="1"/>
              <a:t>antar</a:t>
            </a:r>
            <a:r>
              <a:rPr lang="en-ID" sz="1600" dirty="0"/>
              <a:t> </a:t>
            </a:r>
            <a:r>
              <a:rPr lang="en-ID" sz="1600" dirty="0" err="1"/>
              <a:t>peserta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dilarang</a:t>
            </a:r>
            <a:r>
              <a:rPr lang="en-ID" sz="1600" dirty="0"/>
              <a:t> </a:t>
            </a:r>
            <a:r>
              <a:rPr lang="en-ID" sz="1600" dirty="0" err="1"/>
              <a:t>membawa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komunikasi</a:t>
            </a:r>
            <a:r>
              <a:rPr lang="en-ID" sz="1600" dirty="0"/>
              <a:t>/</a:t>
            </a:r>
            <a:r>
              <a:rPr lang="en-ID" sz="1600" dirty="0" err="1"/>
              <a:t>gawai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ruang</a:t>
            </a:r>
            <a:r>
              <a:rPr lang="en-ID" sz="1600" dirty="0"/>
              <a:t> </a:t>
            </a:r>
            <a:r>
              <a:rPr lang="en-ID" sz="1600" dirty="0" err="1"/>
              <a:t>tes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berdoa</a:t>
            </a:r>
            <a:r>
              <a:rPr lang="en-ID" sz="1600" dirty="0"/>
              <a:t> </a:t>
            </a:r>
            <a:r>
              <a:rPr lang="en-ID" sz="1600" dirty="0" err="1"/>
              <a:t>sesuai</a:t>
            </a:r>
            <a:r>
              <a:rPr lang="en-ID" sz="1600" dirty="0"/>
              <a:t> </a:t>
            </a:r>
            <a:r>
              <a:rPr lang="en-ID" sz="1600" dirty="0" err="1"/>
              <a:t>keyakinan</a:t>
            </a:r>
            <a:r>
              <a:rPr lang="en-ID" sz="1600" dirty="0"/>
              <a:t> masing-masing </a:t>
            </a:r>
            <a:r>
              <a:rPr lang="en-ID" sz="1600" dirty="0" err="1"/>
              <a:t>sebelum</a:t>
            </a:r>
            <a:r>
              <a:rPr lang="en-ID" sz="1600" dirty="0"/>
              <a:t> </a:t>
            </a:r>
            <a:r>
              <a:rPr lang="en-ID" sz="1600" dirty="0" err="1"/>
              <a:t>mengerjakan</a:t>
            </a:r>
            <a:r>
              <a:rPr lang="en-ID" sz="1600" dirty="0"/>
              <a:t> </a:t>
            </a:r>
            <a:r>
              <a:rPr lang="en-ID" sz="1600" dirty="0" err="1"/>
              <a:t>soal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mengerjakan</a:t>
            </a:r>
            <a:r>
              <a:rPr lang="en-ID" sz="1600" dirty="0"/>
              <a:t> </a:t>
            </a:r>
            <a:r>
              <a:rPr lang="en-ID" sz="1600" dirty="0" err="1"/>
              <a:t>soal</a:t>
            </a:r>
            <a:r>
              <a:rPr lang="en-ID" sz="1600" dirty="0"/>
              <a:t> </a:t>
            </a:r>
            <a:r>
              <a:rPr lang="en-ID" sz="1600" dirty="0" err="1"/>
              <a:t>sesuai</a:t>
            </a:r>
            <a:r>
              <a:rPr lang="en-ID" sz="1600" dirty="0"/>
              <a:t> </a:t>
            </a:r>
            <a:r>
              <a:rPr lang="en-ID" sz="1600" dirty="0" err="1"/>
              <a:t>jadwal</a:t>
            </a:r>
            <a:r>
              <a:rPr lang="en-ID" sz="1600" dirty="0"/>
              <a:t> yang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ditentukan</a:t>
            </a:r>
            <a:r>
              <a:rPr lang="en-ID" sz="1600" dirty="0"/>
              <a:t> oleh </a:t>
            </a:r>
            <a:r>
              <a:rPr lang="en-ID" sz="1600" dirty="0" err="1"/>
              <a:t>panitia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login </a:t>
            </a:r>
            <a:r>
              <a:rPr lang="en-ID" sz="1600" dirty="0" err="1"/>
              <a:t>menggunakan</a:t>
            </a:r>
            <a:r>
              <a:rPr lang="en-ID" sz="1600" dirty="0"/>
              <a:t> username dan password yang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dibagikan</a:t>
            </a:r>
            <a:r>
              <a:rPr lang="en-ID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3"/>
          <a:stretch/>
        </p:blipFill>
        <p:spPr>
          <a:xfrm>
            <a:off x="761475" y="792157"/>
            <a:ext cx="3551576" cy="40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DCD9C4-FB59-354F-B7C9-DBAF9B893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07" y="792157"/>
            <a:ext cx="7586325" cy="38271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39700" indent="0"/>
            <a:r>
              <a:rPr lang="en-ID" b="1" dirty="0"/>
              <a:t>PETUNJUK UMUM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bertanya</a:t>
            </a:r>
            <a:r>
              <a:rPr lang="en-ID" sz="1600" dirty="0"/>
              <a:t> pada </a:t>
            </a:r>
            <a:r>
              <a:rPr lang="en-ID" sz="1600" dirty="0" err="1"/>
              <a:t>pengawas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mengangkat</a:t>
            </a:r>
            <a:r>
              <a:rPr lang="en-ID" sz="1600" dirty="0"/>
              <a:t> </a:t>
            </a:r>
            <a:r>
              <a:rPr lang="en-ID" sz="1600" dirty="0" err="1"/>
              <a:t>tangan</a:t>
            </a:r>
            <a:r>
              <a:rPr lang="en-ID" sz="1600" dirty="0"/>
              <a:t> </a:t>
            </a:r>
            <a:r>
              <a:rPr lang="en-ID" sz="1600" dirty="0" err="1"/>
              <a:t>jika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hal-hal</a:t>
            </a:r>
            <a:r>
              <a:rPr lang="en-ID" sz="1600" dirty="0"/>
              <a:t> yang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jelas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dilarang</a:t>
            </a:r>
            <a:r>
              <a:rPr lang="en-ID" sz="1600" dirty="0"/>
              <a:t> </a:t>
            </a:r>
            <a:r>
              <a:rPr lang="en-ID" sz="1600" dirty="0" err="1"/>
              <a:t>menyampaikan</a:t>
            </a:r>
            <a:r>
              <a:rPr lang="en-ID" sz="1600" dirty="0"/>
              <a:t> </a:t>
            </a:r>
            <a:r>
              <a:rPr lang="en-ID" sz="1600" dirty="0" err="1"/>
              <a:t>pertanyaan</a:t>
            </a:r>
            <a:r>
              <a:rPr lang="en-ID" sz="1600" dirty="0"/>
              <a:t> yang </a:t>
            </a:r>
            <a:r>
              <a:rPr lang="en-ID" sz="1600" dirty="0" err="1"/>
              <a:t>mengarah</a:t>
            </a:r>
            <a:r>
              <a:rPr lang="en-ID" sz="1600" dirty="0"/>
              <a:t> pada </a:t>
            </a:r>
            <a:r>
              <a:rPr lang="en-ID" sz="1600" dirty="0" err="1"/>
              <a:t>jawaban</a:t>
            </a:r>
            <a:r>
              <a:rPr lang="en-ID" sz="1600" dirty="0"/>
              <a:t> </a:t>
            </a:r>
            <a:r>
              <a:rPr lang="en-ID" sz="1600" dirty="0" err="1"/>
              <a:t>butir</a:t>
            </a:r>
            <a:r>
              <a:rPr lang="en-ID" sz="1600" dirty="0"/>
              <a:t> </a:t>
            </a:r>
            <a:r>
              <a:rPr lang="en-ID" sz="1600" dirty="0" err="1"/>
              <a:t>soal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bekerja</a:t>
            </a:r>
            <a:r>
              <a:rPr lang="en-ID" sz="1600" dirty="0"/>
              <a:t> </a:t>
            </a:r>
            <a:r>
              <a:rPr lang="en-ID" sz="1600" dirty="0" err="1"/>
              <a:t>sendiri</a:t>
            </a:r>
            <a:r>
              <a:rPr lang="en-ID" sz="1600" dirty="0"/>
              <a:t>,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boleh</a:t>
            </a:r>
            <a:r>
              <a:rPr lang="en-ID" sz="1600" dirty="0"/>
              <a:t> </a:t>
            </a:r>
            <a:r>
              <a:rPr lang="en-ID" sz="1600" dirty="0" err="1"/>
              <a:t>bekerja</a:t>
            </a:r>
            <a:r>
              <a:rPr lang="en-ID" sz="1600" dirty="0"/>
              <a:t> </a:t>
            </a:r>
            <a:r>
              <a:rPr lang="en-ID" sz="1600" dirty="0" err="1"/>
              <a:t>sama</a:t>
            </a:r>
            <a:r>
              <a:rPr lang="en-ID" sz="1600" dirty="0"/>
              <a:t>, </a:t>
            </a:r>
            <a:r>
              <a:rPr lang="en-ID" sz="1600" dirty="0" err="1"/>
              <a:t>berdiskusi</a:t>
            </a:r>
            <a:r>
              <a:rPr lang="en-ID" sz="1600" dirty="0"/>
              <a:t>,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kecurangan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hal-hal</a:t>
            </a:r>
            <a:r>
              <a:rPr lang="en-ID" sz="1600" dirty="0"/>
              <a:t> lain yang </a:t>
            </a:r>
            <a:r>
              <a:rPr lang="en-ID" sz="1600" dirty="0" err="1"/>
              <a:t>dicurigai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diduga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</a:t>
            </a:r>
            <a:r>
              <a:rPr lang="en-ID" sz="1600" dirty="0" err="1"/>
              <a:t>sama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yang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kecurangan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didiskualifikasi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boleh</a:t>
            </a:r>
            <a:r>
              <a:rPr lang="en-ID" sz="1600" dirty="0"/>
              <a:t> </a:t>
            </a:r>
            <a:r>
              <a:rPr lang="en-ID" sz="1600" dirty="0" err="1"/>
              <a:t>meninggalkan</a:t>
            </a:r>
            <a:r>
              <a:rPr lang="en-ID" sz="1600" dirty="0"/>
              <a:t> </a:t>
            </a:r>
            <a:r>
              <a:rPr lang="en-ID" sz="1600" dirty="0" err="1"/>
              <a:t>ruangan</a:t>
            </a:r>
            <a:r>
              <a:rPr lang="en-ID" sz="1600" dirty="0"/>
              <a:t> </a:t>
            </a:r>
            <a:r>
              <a:rPr lang="en-ID" sz="1600" dirty="0" err="1"/>
              <a:t>sampai</a:t>
            </a:r>
            <a:r>
              <a:rPr lang="en-ID" sz="1600" dirty="0"/>
              <a:t> </a:t>
            </a:r>
            <a:r>
              <a:rPr lang="en-ID" sz="1600" dirty="0" err="1"/>
              <a:t>batas</a:t>
            </a:r>
            <a:r>
              <a:rPr lang="en-ID" sz="1600" dirty="0"/>
              <a:t> </a:t>
            </a:r>
            <a:r>
              <a:rPr lang="en-ID" sz="1600" dirty="0" err="1"/>
              <a:t>akhir</a:t>
            </a:r>
            <a:r>
              <a:rPr lang="en-ID" sz="1600" dirty="0"/>
              <a:t> </a:t>
            </a:r>
            <a:r>
              <a:rPr lang="en-ID" sz="1600" dirty="0" err="1"/>
              <a:t>waktu</a:t>
            </a:r>
            <a:r>
              <a:rPr lang="en-ID" sz="1600" dirty="0"/>
              <a:t> </a:t>
            </a:r>
            <a:r>
              <a:rPr lang="en-ID" sz="1600" dirty="0" err="1"/>
              <a:t>tes</a:t>
            </a:r>
            <a:r>
              <a:rPr lang="en-ID" sz="1600" dirty="0"/>
              <a:t>. Oleh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itu</a:t>
            </a:r>
            <a:r>
              <a:rPr lang="en-ID" sz="1600" dirty="0"/>
              <a:t>, </a:t>
            </a:r>
            <a:r>
              <a:rPr lang="en-ID" sz="1600" dirty="0" err="1"/>
              <a:t>sebelum</a:t>
            </a:r>
            <a:r>
              <a:rPr lang="en-ID" sz="1600" dirty="0"/>
              <a:t> </a:t>
            </a:r>
            <a:r>
              <a:rPr lang="en-ID" sz="1600" dirty="0" err="1"/>
              <a:t>tes</a:t>
            </a:r>
            <a:r>
              <a:rPr lang="en-ID" sz="1600" dirty="0"/>
              <a:t> </a:t>
            </a:r>
            <a:r>
              <a:rPr lang="en-ID" sz="1600" dirty="0" err="1"/>
              <a:t>berlangsung</a:t>
            </a:r>
            <a:r>
              <a:rPr lang="en-ID" sz="1600" dirty="0"/>
              <a:t>, </a:t>
            </a:r>
            <a:r>
              <a:rPr lang="en-ID" sz="1600" dirty="0" err="1"/>
              <a:t>pengawas</a:t>
            </a:r>
            <a:r>
              <a:rPr lang="en-ID" sz="1600" dirty="0"/>
              <a:t> </a:t>
            </a:r>
            <a:r>
              <a:rPr lang="en-ID" sz="1600" dirty="0" err="1"/>
              <a:t>memberitahukan</a:t>
            </a:r>
            <a:r>
              <a:rPr lang="en-ID" sz="1600" dirty="0"/>
              <a:t> </a:t>
            </a:r>
            <a:r>
              <a:rPr lang="en-ID" sz="1600" dirty="0" err="1"/>
              <a:t>bila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peserta</a:t>
            </a:r>
            <a:r>
              <a:rPr lang="en-ID" sz="1600" dirty="0"/>
              <a:t> yang </a:t>
            </a:r>
            <a:r>
              <a:rPr lang="en-ID" sz="1600" dirty="0" err="1"/>
              <a:t>hendak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toilet </a:t>
            </a:r>
            <a:r>
              <a:rPr lang="en-ID" sz="1600" dirty="0" err="1"/>
              <a:t>sebaiknya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sebelum</a:t>
            </a:r>
            <a:r>
              <a:rPr lang="en-ID" sz="1600" dirty="0"/>
              <a:t> </a:t>
            </a:r>
            <a:r>
              <a:rPr lang="en-ID" sz="1600" dirty="0" err="1"/>
              <a:t>tes</a:t>
            </a:r>
            <a:r>
              <a:rPr lang="en-ID" sz="1600" dirty="0"/>
              <a:t> </a:t>
            </a:r>
            <a:r>
              <a:rPr lang="en-ID" sz="1600" dirty="0" err="1"/>
              <a:t>berlangsung</a:t>
            </a:r>
            <a:r>
              <a:rPr lang="en-ID" sz="1600" dirty="0"/>
              <a:t>. </a:t>
            </a:r>
          </a:p>
          <a:p>
            <a:pPr marL="482600" indent="-342900">
              <a:buAutoNum type="arabicPeriod"/>
            </a:pPr>
            <a:r>
              <a:rPr lang="en-ID" sz="1600" dirty="0" err="1"/>
              <a:t>Peserta</a:t>
            </a:r>
            <a:r>
              <a:rPr lang="en-ID" sz="1600" dirty="0"/>
              <a:t> </a:t>
            </a:r>
            <a:r>
              <a:rPr lang="en-ID" sz="1600" dirty="0" err="1"/>
              <a:t>dilarang</a:t>
            </a:r>
            <a:r>
              <a:rPr lang="en-ID" sz="1600" dirty="0"/>
              <a:t> </a:t>
            </a:r>
            <a:r>
              <a:rPr lang="en-ID" sz="1600" dirty="0" err="1"/>
              <a:t>berbicara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hal-hal</a:t>
            </a:r>
            <a:r>
              <a:rPr lang="en-ID" sz="1600" dirty="0"/>
              <a:t> lain yang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mengganggu</a:t>
            </a:r>
            <a:r>
              <a:rPr lang="en-ID" sz="1600" dirty="0"/>
              <a:t> </a:t>
            </a:r>
            <a:r>
              <a:rPr lang="en-ID" sz="1600" dirty="0" err="1"/>
              <a:t>konsentrasi</a:t>
            </a:r>
            <a:r>
              <a:rPr lang="en-ID" sz="1600" dirty="0"/>
              <a:t> </a:t>
            </a:r>
            <a:r>
              <a:rPr lang="en-ID" sz="1600" dirty="0" err="1"/>
              <a:t>peserta</a:t>
            </a:r>
            <a:r>
              <a:rPr lang="en-ID" sz="1600" dirty="0"/>
              <a:t> lain.</a:t>
            </a:r>
            <a:endParaRPr lang="en-ID" sz="1600" b="1" dirty="0"/>
          </a:p>
          <a:p>
            <a:pPr marL="139700" indent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662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3"/>
          <a:stretch/>
        </p:blipFill>
        <p:spPr>
          <a:xfrm>
            <a:off x="761475" y="792157"/>
            <a:ext cx="3551576" cy="40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DCD9C4-FB59-354F-B7C9-DBAF9B893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924" y="524202"/>
            <a:ext cx="7586325" cy="417392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39700" indent="0"/>
            <a:r>
              <a:rPr lang="en-ID" b="1" dirty="0"/>
              <a:t>PELAKSANAAN</a:t>
            </a:r>
          </a:p>
          <a:p>
            <a:pPr marL="482600" indent="-342900">
              <a:buAutoNum type="arabicPeriod"/>
            </a:pP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Login </a:t>
            </a:r>
            <a:r>
              <a:rPr lang="en-ID" dirty="0" err="1"/>
              <a:t>hanya</a:t>
            </a:r>
            <a:r>
              <a:rPr lang="en-ID" dirty="0"/>
              <a:t> 1 (</a:t>
            </a:r>
            <a:r>
              <a:rPr lang="en-ID" dirty="0" err="1"/>
              <a:t>satu</a:t>
            </a:r>
            <a:r>
              <a:rPr lang="en-ID" dirty="0"/>
              <a:t>) kali. </a:t>
            </a:r>
          </a:p>
          <a:p>
            <a:pPr marL="482600" indent="-342900">
              <a:buAutoNum type="arabicPeriod"/>
            </a:pPr>
            <a:r>
              <a:rPr lang="en-ID" dirty="0" err="1"/>
              <a:t>Isilah</a:t>
            </a:r>
            <a:r>
              <a:rPr lang="en-ID" dirty="0"/>
              <a:t> Nama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Nama </a:t>
            </a:r>
            <a:r>
              <a:rPr lang="en-ID" dirty="0" err="1"/>
              <a:t>Lengkap</a:t>
            </a:r>
            <a:r>
              <a:rPr lang="en-ID" dirty="0"/>
              <a:t> Anda dan </a:t>
            </a:r>
            <a:r>
              <a:rPr lang="en-ID" dirty="0" err="1"/>
              <a:t>Tanggal</a:t>
            </a:r>
            <a:r>
              <a:rPr lang="en-ID" dirty="0"/>
              <a:t> Lahir. </a:t>
            </a:r>
          </a:p>
          <a:p>
            <a:pPr marL="482600" indent="-342900">
              <a:buAutoNum type="arabicPeriod"/>
            </a:pPr>
            <a:r>
              <a:rPr lang="en-ID" dirty="0" err="1"/>
              <a:t>Isilah</a:t>
            </a:r>
            <a:r>
              <a:rPr lang="en-ID" dirty="0"/>
              <a:t> Token </a:t>
            </a:r>
            <a:r>
              <a:rPr lang="en-ID" dirty="0" err="1"/>
              <a:t>sesuai</a:t>
            </a:r>
            <a:r>
              <a:rPr lang="en-ID" dirty="0"/>
              <a:t> yang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terima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Pengawas</a:t>
            </a:r>
            <a:r>
              <a:rPr lang="en-ID" dirty="0"/>
              <a:t>. </a:t>
            </a:r>
          </a:p>
          <a:p>
            <a:pPr marL="482600" indent="-342900">
              <a:buAutoNum type="arabicPeriod"/>
            </a:pPr>
            <a:r>
              <a:rPr lang="en-ID" dirty="0" err="1"/>
              <a:t>Soal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</a:t>
            </a:r>
            <a:r>
              <a:rPr lang="en-ID" dirty="0" err="1"/>
              <a:t>ganda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tampil</a:t>
            </a:r>
            <a:r>
              <a:rPr lang="en-ID" dirty="0"/>
              <a:t> pada </a:t>
            </a:r>
            <a:r>
              <a:rPr lang="en-ID" dirty="0" err="1"/>
              <a:t>layar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berurutan</a:t>
            </a:r>
            <a:r>
              <a:rPr lang="en-ID" dirty="0"/>
              <a:t> dan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. </a:t>
            </a:r>
          </a:p>
          <a:p>
            <a:pPr marL="482600" indent="-342900">
              <a:buAutoNum type="arabicPeriod"/>
            </a:pPr>
            <a:r>
              <a:rPr lang="en-ID" dirty="0"/>
              <a:t>Isi </a:t>
            </a:r>
            <a:r>
              <a:rPr lang="en-ID" dirty="0" err="1"/>
              <a:t>Jawaban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pada abjad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mengetikkan</a:t>
            </a:r>
            <a:r>
              <a:rPr lang="en-ID" dirty="0"/>
              <a:t> abjad A, B, C, D </a:t>
            </a:r>
            <a:r>
              <a:rPr lang="en-ID" dirty="0" err="1"/>
              <a:t>atau</a:t>
            </a:r>
            <a:r>
              <a:rPr lang="en-ID" dirty="0"/>
              <a:t> E pada keyboard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menekan</a:t>
            </a:r>
            <a:r>
              <a:rPr lang="en-ID" dirty="0"/>
              <a:t> </a:t>
            </a:r>
            <a:r>
              <a:rPr lang="en-ID" dirty="0" err="1"/>
              <a:t>Capslock</a:t>
            </a:r>
            <a:r>
              <a:rPr lang="en-ID" dirty="0"/>
              <a:t>. </a:t>
            </a:r>
          </a:p>
          <a:p>
            <a:pPr marL="482600" indent="-342900">
              <a:buAutoNum type="arabicPeriod"/>
            </a:pPr>
            <a:r>
              <a:rPr lang="en-ID" dirty="0"/>
              <a:t>Jika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ragu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,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mengklik</a:t>
            </a:r>
            <a:r>
              <a:rPr lang="en-ID" dirty="0"/>
              <a:t> pada </a:t>
            </a:r>
            <a:r>
              <a:rPr lang="en-ID" dirty="0" err="1"/>
              <a:t>pilihan</a:t>
            </a:r>
            <a:r>
              <a:rPr lang="en-ID" dirty="0"/>
              <a:t> </a:t>
            </a:r>
            <a:r>
              <a:rPr lang="en-ID" dirty="0" err="1"/>
              <a:t>ragu-ragu</a:t>
            </a:r>
            <a:r>
              <a:rPr lang="en-ID" dirty="0"/>
              <a:t> dan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yakin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mengisi</a:t>
            </a:r>
            <a:r>
              <a:rPr lang="en-ID" dirty="0"/>
              <a:t> </a:t>
            </a:r>
            <a:r>
              <a:rPr lang="en-ID" dirty="0" err="1"/>
              <a:t>jawaban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menghapus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ragu-ragu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79831195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805</Words>
  <Application>Microsoft Macintosh PowerPoint</Application>
  <PresentationFormat>On-screen Show (16:9)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Barlow Bold</vt:lpstr>
      <vt:lpstr>Nunito</vt:lpstr>
      <vt:lpstr>Questrial</vt:lpstr>
      <vt:lpstr>Darker Grotesque SemiBold</vt:lpstr>
      <vt:lpstr>Livvic</vt:lpstr>
      <vt:lpstr>Poppins</vt:lpstr>
      <vt:lpstr>Arial</vt:lpstr>
      <vt:lpstr>Golos Text</vt:lpstr>
      <vt:lpstr>Minimalist Slides for meeting by Slidesgo</vt:lpstr>
      <vt:lpstr>Paparan Sosialisasi Olimpiade Sains Nasional (OSN) Tingkat Kota/Kabupaten Jenjang SMA/MA 2025</vt:lpstr>
      <vt:lpstr>Final Olimpiade Sains Nasional (OSN) 14-20 September 2026</vt:lpstr>
      <vt:lpstr>Syllabus OSNK Ekonomi 2026</vt:lpstr>
      <vt:lpstr>Syllabus OSNK Ekonomi 2026</vt:lpstr>
      <vt:lpstr>Syllabus OSNK Ekonomi 2026</vt:lpstr>
      <vt:lpstr>Panduan Umum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 minimalistas para reuniones</dc:title>
  <dc:creator>Nafiriz</dc:creator>
  <cp:lastModifiedBy>dwi wulandari</cp:lastModifiedBy>
  <cp:revision>18</cp:revision>
  <dcterms:modified xsi:type="dcterms:W3CDTF">2026-01-29T09:43:55Z</dcterms:modified>
</cp:coreProperties>
</file>