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Bebas Neue"/>
      <p:regular r:id="rId31"/>
    </p:embeddedFont>
    <p:embeddedFont>
      <p:font typeface="Barlow"/>
      <p:bold r:id="rId32"/>
      <p:boldItalic r:id="rId33"/>
    </p:embeddedFont>
    <p:embeddedFont>
      <p:font typeface="Questrial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ebasNeue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Barlow-boldItalic.fntdata"/><Relationship Id="rId10" Type="http://schemas.openxmlformats.org/officeDocument/2006/relationships/slide" Target="slides/slide4.xml"/><Relationship Id="rId32" Type="http://schemas.openxmlformats.org/officeDocument/2006/relationships/font" Target="fonts/Barlow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Questrial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c25b76cc0_2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bc25b76cc0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c25b76cc0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bc25b76cc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c25b76cc0_0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bc25b76cc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c25b76cc0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bc25b76cc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c25b76cc0_5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bc25b76cc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c25b76cc0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bc25b76cc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bc25b76cc0_0_1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bc25b76cc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bc25b76cc0_2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bc25b76cc0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c301bf6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c301bf6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c25b76cc0_2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bc25b76cc0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c25b76cc0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bc25b76cc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c25b76cc0_5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bc25b76cc0_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bc25b76cc0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bc25b76cc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c25b76cc0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bc25b76cc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c25b76cc0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bc25b76cc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c25b76cc0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bc25b76cc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710749" y="3380025"/>
            <a:ext cx="2210067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2" type="title"/>
          </p:nvPr>
        </p:nvSpPr>
        <p:spPr>
          <a:xfrm>
            <a:off x="710749" y="1223125"/>
            <a:ext cx="2210067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6" name="Google Shape;66;p16"/>
          <p:cNvSpPr txBox="1"/>
          <p:nvPr>
            <p:ph idx="3" type="subTitle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4" type="title"/>
          </p:nvPr>
        </p:nvSpPr>
        <p:spPr>
          <a:xfrm>
            <a:off x="710749" y="2301213"/>
            <a:ext cx="2210067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" name="Google Shape;68;p16"/>
          <p:cNvSpPr txBox="1"/>
          <p:nvPr>
            <p:ph idx="5" type="subTitle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6" type="title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5571350" y="430343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5571350" y="880826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title"/>
          </p:nvPr>
        </p:nvSpPr>
        <p:spPr>
          <a:xfrm>
            <a:off x="5571350" y="1505518"/>
            <a:ext cx="3086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4" name="Google Shape;74;p17"/>
          <p:cNvSpPr txBox="1"/>
          <p:nvPr>
            <p:ph idx="3" type="subTitle"/>
          </p:nvPr>
        </p:nvSpPr>
        <p:spPr>
          <a:xfrm>
            <a:off x="5571350" y="1969884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4" type="title"/>
          </p:nvPr>
        </p:nvSpPr>
        <p:spPr>
          <a:xfrm>
            <a:off x="5571350" y="2580693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" name="Google Shape;76;p17"/>
          <p:cNvSpPr txBox="1"/>
          <p:nvPr>
            <p:ph idx="5" type="subTitle"/>
          </p:nvPr>
        </p:nvSpPr>
        <p:spPr>
          <a:xfrm>
            <a:off x="5571350" y="3058941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6" type="title"/>
          </p:nvPr>
        </p:nvSpPr>
        <p:spPr>
          <a:xfrm>
            <a:off x="5571350" y="3655868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8" name="Google Shape;78;p17"/>
          <p:cNvSpPr txBox="1"/>
          <p:nvPr>
            <p:ph idx="7" type="subTitle"/>
          </p:nvPr>
        </p:nvSpPr>
        <p:spPr>
          <a:xfrm>
            <a:off x="5571350" y="4147999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8" type="title"/>
          </p:nvPr>
        </p:nvSpPr>
        <p:spPr>
          <a:xfrm>
            <a:off x="720000" y="365913"/>
            <a:ext cx="198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9" type="title"/>
          </p:nvPr>
        </p:nvSpPr>
        <p:spPr>
          <a:xfrm>
            <a:off x="4099525" y="373950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1" name="Google Shape;81;p17"/>
          <p:cNvSpPr txBox="1"/>
          <p:nvPr>
            <p:ph idx="13" type="title"/>
          </p:nvPr>
        </p:nvSpPr>
        <p:spPr>
          <a:xfrm>
            <a:off x="4099525" y="2557800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" name="Google Shape;82;p17"/>
          <p:cNvSpPr txBox="1"/>
          <p:nvPr>
            <p:ph idx="14" type="title"/>
          </p:nvPr>
        </p:nvSpPr>
        <p:spPr>
          <a:xfrm>
            <a:off x="4099525" y="1465875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" name="Google Shape;83;p17"/>
          <p:cNvSpPr txBox="1"/>
          <p:nvPr>
            <p:ph idx="15" type="title"/>
          </p:nvPr>
        </p:nvSpPr>
        <p:spPr>
          <a:xfrm>
            <a:off x="4099525" y="3649725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2703729" y="2560625"/>
            <a:ext cx="5430896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8"/>
          <p:cNvSpPr txBox="1"/>
          <p:nvPr>
            <p:ph idx="2" type="title"/>
          </p:nvPr>
        </p:nvSpPr>
        <p:spPr>
          <a:xfrm>
            <a:off x="5506135" y="1075000"/>
            <a:ext cx="2628415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8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9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713225" y="2756088"/>
            <a:ext cx="34245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idx="1" type="subTitle"/>
          </p:nvPr>
        </p:nvSpPr>
        <p:spPr>
          <a:xfrm>
            <a:off x="4617850" y="1661475"/>
            <a:ext cx="37758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3" name="Google Shape;93;p20"/>
          <p:cNvSpPr txBox="1"/>
          <p:nvPr>
            <p:ph type="title"/>
          </p:nvPr>
        </p:nvSpPr>
        <p:spPr>
          <a:xfrm>
            <a:off x="4617850" y="2916800"/>
            <a:ext cx="377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38700" y="3202625"/>
            <a:ext cx="78669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6651929" y="59677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" name="Google Shape;100;p23"/>
          <p:cNvSpPr txBox="1"/>
          <p:nvPr>
            <p:ph idx="1" type="subTitle"/>
          </p:nvPr>
        </p:nvSpPr>
        <p:spPr>
          <a:xfrm>
            <a:off x="6651929" y="1023959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2" type="title"/>
          </p:nvPr>
        </p:nvSpPr>
        <p:spPr>
          <a:xfrm>
            <a:off x="3876449" y="2061850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23"/>
          <p:cNvSpPr txBox="1"/>
          <p:nvPr>
            <p:ph idx="3" type="subTitle"/>
          </p:nvPr>
        </p:nvSpPr>
        <p:spPr>
          <a:xfrm>
            <a:off x="3876450" y="2489034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4" type="title"/>
          </p:nvPr>
        </p:nvSpPr>
        <p:spPr>
          <a:xfrm>
            <a:off x="3876453" y="59677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" name="Google Shape;104;p23"/>
          <p:cNvSpPr txBox="1"/>
          <p:nvPr>
            <p:ph idx="5" type="subTitle"/>
          </p:nvPr>
        </p:nvSpPr>
        <p:spPr>
          <a:xfrm>
            <a:off x="3876455" y="1023959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6" type="title"/>
          </p:nvPr>
        </p:nvSpPr>
        <p:spPr>
          <a:xfrm>
            <a:off x="3876449" y="352692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23"/>
          <p:cNvSpPr txBox="1"/>
          <p:nvPr>
            <p:ph idx="7" type="subTitle"/>
          </p:nvPr>
        </p:nvSpPr>
        <p:spPr>
          <a:xfrm>
            <a:off x="3876450" y="3947167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8" type="title"/>
          </p:nvPr>
        </p:nvSpPr>
        <p:spPr>
          <a:xfrm>
            <a:off x="6651925" y="2061850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" name="Google Shape;108;p23"/>
          <p:cNvSpPr txBox="1"/>
          <p:nvPr>
            <p:ph idx="9" type="subTitle"/>
          </p:nvPr>
        </p:nvSpPr>
        <p:spPr>
          <a:xfrm>
            <a:off x="6651925" y="2489034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3" type="title"/>
          </p:nvPr>
        </p:nvSpPr>
        <p:spPr>
          <a:xfrm>
            <a:off x="6651925" y="352692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0" name="Google Shape;110;p23"/>
          <p:cNvSpPr txBox="1"/>
          <p:nvPr>
            <p:ph idx="14" type="subTitle"/>
          </p:nvPr>
        </p:nvSpPr>
        <p:spPr>
          <a:xfrm>
            <a:off x="6651925" y="3947167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5" type="title"/>
          </p:nvPr>
        </p:nvSpPr>
        <p:spPr>
          <a:xfrm>
            <a:off x="796200" y="2024325"/>
            <a:ext cx="21171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772650" y="1565975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" name="Google Shape;114;p24"/>
          <p:cNvSpPr txBox="1"/>
          <p:nvPr>
            <p:ph idx="1" type="subTitle"/>
          </p:nvPr>
        </p:nvSpPr>
        <p:spPr>
          <a:xfrm>
            <a:off x="772650" y="1979273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2" type="title"/>
          </p:nvPr>
        </p:nvSpPr>
        <p:spPr>
          <a:xfrm>
            <a:off x="3291776" y="1565975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24"/>
          <p:cNvSpPr txBox="1"/>
          <p:nvPr>
            <p:ph idx="3" type="subTitle"/>
          </p:nvPr>
        </p:nvSpPr>
        <p:spPr>
          <a:xfrm>
            <a:off x="3291777" y="1979273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4" type="title"/>
          </p:nvPr>
        </p:nvSpPr>
        <p:spPr>
          <a:xfrm>
            <a:off x="772650" y="3083619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" name="Google Shape;118;p24"/>
          <p:cNvSpPr txBox="1"/>
          <p:nvPr>
            <p:ph idx="5" type="subTitle"/>
          </p:nvPr>
        </p:nvSpPr>
        <p:spPr>
          <a:xfrm>
            <a:off x="772650" y="3496926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6" type="title"/>
          </p:nvPr>
        </p:nvSpPr>
        <p:spPr>
          <a:xfrm>
            <a:off x="3300396" y="3083619"/>
            <a:ext cx="242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" name="Google Shape;120;p24"/>
          <p:cNvSpPr txBox="1"/>
          <p:nvPr>
            <p:ph idx="7" type="subTitle"/>
          </p:nvPr>
        </p:nvSpPr>
        <p:spPr>
          <a:xfrm>
            <a:off x="3291777" y="3496926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740550" y="2653478"/>
            <a:ext cx="46671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907137" y="3077720"/>
            <a:ext cx="3350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886463" y="820194"/>
            <a:ext cx="3350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idx="3" type="subTitle"/>
          </p:nvPr>
        </p:nvSpPr>
        <p:spPr>
          <a:xfrm>
            <a:off x="1349937" y="3565479"/>
            <a:ext cx="2907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4" type="subTitle"/>
          </p:nvPr>
        </p:nvSpPr>
        <p:spPr>
          <a:xfrm>
            <a:off x="4886463" y="1316836"/>
            <a:ext cx="2907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hasCustomPrompt="1" type="title"/>
          </p:nvPr>
        </p:nvSpPr>
        <p:spPr>
          <a:xfrm>
            <a:off x="3533800" y="1916675"/>
            <a:ext cx="4402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" name="Google Shape;131;p27"/>
          <p:cNvSpPr txBox="1"/>
          <p:nvPr>
            <p:ph idx="1" type="subTitle"/>
          </p:nvPr>
        </p:nvSpPr>
        <p:spPr>
          <a:xfrm>
            <a:off x="3605133" y="3172601"/>
            <a:ext cx="4313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329250" y="826025"/>
            <a:ext cx="401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4335700" y="1602275"/>
            <a:ext cx="3813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1055400" y="983350"/>
            <a:ext cx="385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b="1" sz="5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1055400" y="1811650"/>
            <a:ext cx="4327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2" type="title"/>
          </p:nvPr>
        </p:nvSpPr>
        <p:spPr>
          <a:xfrm>
            <a:off x="1055400" y="2605127"/>
            <a:ext cx="385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b="1" sz="5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39" name="Google Shape;139;p29"/>
          <p:cNvSpPr txBox="1"/>
          <p:nvPr>
            <p:ph idx="3" type="subTitle"/>
          </p:nvPr>
        </p:nvSpPr>
        <p:spPr>
          <a:xfrm>
            <a:off x="1055400" y="3433423"/>
            <a:ext cx="4327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1442987" y="3276548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2" name="Google Shape;142;p30"/>
          <p:cNvSpPr txBox="1"/>
          <p:nvPr>
            <p:ph idx="1" type="subTitle"/>
          </p:nvPr>
        </p:nvSpPr>
        <p:spPr>
          <a:xfrm>
            <a:off x="1442987" y="3804248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2" type="title"/>
          </p:nvPr>
        </p:nvSpPr>
        <p:spPr>
          <a:xfrm>
            <a:off x="5257513" y="3276548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4" name="Google Shape;144;p30"/>
          <p:cNvSpPr txBox="1"/>
          <p:nvPr>
            <p:ph idx="3" type="subTitle"/>
          </p:nvPr>
        </p:nvSpPr>
        <p:spPr>
          <a:xfrm>
            <a:off x="5257513" y="3804248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" type="subTitle"/>
          </p:nvPr>
        </p:nvSpPr>
        <p:spPr>
          <a:xfrm>
            <a:off x="4920400" y="2626775"/>
            <a:ext cx="33462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type="title"/>
          </p:nvPr>
        </p:nvSpPr>
        <p:spPr>
          <a:xfrm>
            <a:off x="4920400" y="1545450"/>
            <a:ext cx="2881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type="ctrTitle"/>
          </p:nvPr>
        </p:nvSpPr>
        <p:spPr>
          <a:xfrm>
            <a:off x="1976089" y="499475"/>
            <a:ext cx="5214071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3265350" y="1502417"/>
            <a:ext cx="26133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32"/>
          <p:cNvSpPr txBox="1"/>
          <p:nvPr>
            <p:ph idx="2" type="subTitle"/>
          </p:nvPr>
        </p:nvSpPr>
        <p:spPr>
          <a:xfrm>
            <a:off x="2425000" y="4124521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581" y="74943"/>
            <a:ext cx="1960275" cy="3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13862" y="180099"/>
            <a:ext cx="1143557" cy="24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365" y="4893675"/>
            <a:ext cx="4587269" cy="3381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osn.toki.id/" TargetMode="External"/><Relationship Id="rId4" Type="http://schemas.openxmlformats.org/officeDocument/2006/relationships/hyperlink" Target="https://bebras.or.id/" TargetMode="External"/><Relationship Id="rId5" Type="http://schemas.openxmlformats.org/officeDocument/2006/relationships/hyperlink" Target="https://tlx.toki.id/courses" TargetMode="External"/><Relationship Id="rId6" Type="http://schemas.openxmlformats.org/officeDocument/2006/relationships/hyperlink" Target="https://tlx.toki.id/courses/basic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osn.toki.id/silab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sn.toki.id/silabus/kot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bebras.or.i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ctrTitle"/>
          </p:nvPr>
        </p:nvSpPr>
        <p:spPr>
          <a:xfrm>
            <a:off x="237175" y="1445725"/>
            <a:ext cx="51843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</a:pPr>
            <a:r>
              <a:rPr lang="en" sz="3800"/>
              <a:t>Sosialisasi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</a:pPr>
            <a:r>
              <a:rPr lang="en" sz="3800"/>
              <a:t>OSN-K Informatik</a:t>
            </a:r>
            <a:r>
              <a:rPr lang="en" sz="3800"/>
              <a:t>a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61" name="Google Shape;161;p36"/>
          <p:cNvSpPr txBox="1"/>
          <p:nvPr>
            <p:ph idx="1" type="subTitle"/>
          </p:nvPr>
        </p:nvSpPr>
        <p:spPr>
          <a:xfrm>
            <a:off x="417917" y="3539243"/>
            <a:ext cx="4553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Olimpiade Sains Nasional 2026</a:t>
            </a:r>
            <a:endParaRPr/>
          </a:p>
        </p:txBody>
      </p:sp>
      <p:pic>
        <p:nvPicPr>
          <p:cNvPr id="162" name="Google Shape;16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550" y="2407518"/>
            <a:ext cx="3709685" cy="208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6"/>
          <p:cNvPicPr preferRelativeResize="0"/>
          <p:nvPr/>
        </p:nvPicPr>
        <p:blipFill rotWithShape="1">
          <a:blip r:embed="rId4">
            <a:alphaModFix/>
          </a:blip>
          <a:srcRect b="0" l="29831" r="0" t="0"/>
          <a:stretch/>
        </p:blipFill>
        <p:spPr>
          <a:xfrm>
            <a:off x="6963508" y="479841"/>
            <a:ext cx="2180492" cy="4663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/>
          <p:nvPr>
            <p:ph type="title"/>
          </p:nvPr>
        </p:nvSpPr>
        <p:spPr>
          <a:xfrm>
            <a:off x="720000" y="581475"/>
            <a:ext cx="81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300"/>
              <a:t>Bagian C: Pemahaman Algoritma dalam Bahasa C++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600"/>
          </a:p>
        </p:txBody>
      </p:sp>
      <p:sp>
        <p:nvSpPr>
          <p:cNvPr id="228" name="Google Shape;228;p45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Berupa bundel soal dalam bentuk </a:t>
            </a:r>
            <a:r>
              <a:rPr b="1" lang="en" sz="1800">
                <a:solidFill>
                  <a:schemeClr val="dk1"/>
                </a:solidFill>
              </a:rPr>
              <a:t>kode program</a:t>
            </a:r>
            <a:r>
              <a:rPr lang="en" sz="1800">
                <a:solidFill>
                  <a:schemeClr val="dk1"/>
                </a:solidFill>
              </a:rPr>
              <a:t> yang ditulis dalam </a:t>
            </a:r>
            <a:r>
              <a:rPr b="1" lang="en" sz="1800">
                <a:solidFill>
                  <a:schemeClr val="dk1"/>
                </a:solidFill>
              </a:rPr>
              <a:t>bahasa C++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Setiap kode program memiliki </a:t>
            </a:r>
            <a:r>
              <a:rPr b="1" lang="en" sz="1800">
                <a:solidFill>
                  <a:schemeClr val="dk1"/>
                </a:solidFill>
              </a:rPr>
              <a:t>3 soal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Layaknya bagian B, setiap soal dapat diselesaikan dengan cara </a:t>
            </a:r>
            <a:r>
              <a:rPr b="1" lang="en" sz="1800">
                <a:solidFill>
                  <a:schemeClr val="dk1"/>
                </a:solidFill>
              </a:rPr>
              <a:t>“dihitung di atas kertas”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29" name="Google Shape;229;p45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Contoh Soal Bagian C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235" name="Google Shape;235;p46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36" name="Google Shape;236;p46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7" name="Google Shape;237;p46"/>
          <p:cNvPicPr preferRelativeResize="0"/>
          <p:nvPr/>
        </p:nvPicPr>
        <p:blipFill rotWithShape="1">
          <a:blip r:embed="rId3">
            <a:alphaModFix/>
          </a:blip>
          <a:srcRect b="0" l="0" r="43088" t="0"/>
          <a:stretch/>
        </p:blipFill>
        <p:spPr>
          <a:xfrm>
            <a:off x="420293" y="1415163"/>
            <a:ext cx="2619944" cy="33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5374" y="1764638"/>
            <a:ext cx="5634950" cy="26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/>
          <p:nvPr>
            <p:ph type="title"/>
          </p:nvPr>
        </p:nvSpPr>
        <p:spPr>
          <a:xfrm>
            <a:off x="720000" y="581475"/>
            <a:ext cx="81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Aturan Pengerjaan Soal OSN-K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300"/>
          </a:p>
        </p:txBody>
      </p:sp>
      <p:sp>
        <p:nvSpPr>
          <p:cNvPr id="244" name="Google Shape;244;p47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Pilihan Ganda</a:t>
            </a:r>
            <a:r>
              <a:rPr lang="en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Pilih </a:t>
            </a:r>
            <a:r>
              <a:rPr b="1" lang="en" sz="1800">
                <a:solidFill>
                  <a:schemeClr val="dk1"/>
                </a:solidFill>
              </a:rPr>
              <a:t>SATU</a:t>
            </a:r>
            <a:r>
              <a:rPr lang="en" sz="1800">
                <a:solidFill>
                  <a:schemeClr val="dk1"/>
                </a:solidFill>
              </a:rPr>
              <a:t> jawaban dari pilihan-pilihan yang ada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Isian singkat</a:t>
            </a:r>
            <a:r>
              <a:rPr lang="en" sz="1800">
                <a:solidFill>
                  <a:schemeClr val="dk1"/>
                </a:solidFill>
              </a:rPr>
              <a:t> dan </a:t>
            </a:r>
            <a:r>
              <a:rPr b="1" lang="en" sz="1800">
                <a:solidFill>
                  <a:schemeClr val="dk1"/>
                </a:solidFill>
              </a:rPr>
              <a:t>Benar/Salah</a:t>
            </a:r>
            <a:r>
              <a:rPr lang="en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Jika jawaban diminta berupa </a:t>
            </a:r>
            <a:r>
              <a:rPr b="1" lang="en" sz="1800">
                <a:solidFill>
                  <a:schemeClr val="dk1"/>
                </a:solidFill>
              </a:rPr>
              <a:t>angka</a:t>
            </a:r>
            <a:r>
              <a:rPr lang="en" sz="1800">
                <a:solidFill>
                  <a:schemeClr val="dk1"/>
                </a:solidFill>
              </a:rPr>
              <a:t>, tuliskan dengan bilangan bulat (diterima: </a:t>
            </a:r>
            <a:r>
              <a:rPr b="1" lang="en" sz="1800">
                <a:solidFill>
                  <a:srgbClr val="6AA84F"/>
                </a:solidFill>
              </a:rPr>
              <a:t>5</a:t>
            </a:r>
            <a:r>
              <a:rPr lang="en" sz="1800">
                <a:solidFill>
                  <a:schemeClr val="dk1"/>
                </a:solidFill>
              </a:rPr>
              <a:t>, ditolak: </a:t>
            </a:r>
            <a:r>
              <a:rPr b="1" lang="en" sz="1800">
                <a:solidFill>
                  <a:srgbClr val="CC0000"/>
                </a:solidFill>
              </a:rPr>
              <a:t>lima</a:t>
            </a:r>
            <a:r>
              <a:rPr lang="en" sz="1800">
                <a:solidFill>
                  <a:schemeClr val="dk1"/>
                </a:solidFill>
              </a:rPr>
              <a:t> atau </a:t>
            </a:r>
            <a:r>
              <a:rPr b="1" lang="en" sz="1800">
                <a:solidFill>
                  <a:srgbClr val="CC0000"/>
                </a:solidFill>
              </a:rPr>
              <a:t>5,0</a:t>
            </a:r>
            <a:r>
              <a:rPr lang="en" sz="1800">
                <a:solidFill>
                  <a:schemeClr val="dk1"/>
                </a:solidFill>
              </a:rPr>
              <a:t> atau </a:t>
            </a:r>
            <a:r>
              <a:rPr b="1" lang="en" sz="1800">
                <a:solidFill>
                  <a:srgbClr val="CC0000"/>
                </a:solidFill>
              </a:rPr>
              <a:t>05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Jika jawaban diminta dalam </a:t>
            </a:r>
            <a:r>
              <a:rPr b="1" lang="en" sz="1800">
                <a:solidFill>
                  <a:schemeClr val="dk1"/>
                </a:solidFill>
              </a:rPr>
              <a:t>format tertentu</a:t>
            </a:r>
            <a:r>
              <a:rPr lang="en" sz="1800">
                <a:solidFill>
                  <a:schemeClr val="dk1"/>
                </a:solidFill>
              </a:rPr>
              <a:t>, tuliskan secara persis (misalnya format </a:t>
            </a:r>
            <a:r>
              <a:rPr b="1" lang="en" sz="1800">
                <a:solidFill>
                  <a:schemeClr val="dk1"/>
                </a:solidFill>
              </a:rPr>
              <a:t>pecahan sederhana a/b</a:t>
            </a:r>
            <a:r>
              <a:rPr lang="en" sz="1800">
                <a:solidFill>
                  <a:schemeClr val="dk1"/>
                </a:solidFill>
              </a:rPr>
              <a:t>, diterima: </a:t>
            </a:r>
            <a:r>
              <a:rPr b="1" lang="en" sz="1800">
                <a:solidFill>
                  <a:srgbClr val="6AA84F"/>
                </a:solidFill>
              </a:rPr>
              <a:t>1/4</a:t>
            </a:r>
            <a:r>
              <a:rPr lang="en" sz="1800">
                <a:solidFill>
                  <a:schemeClr val="dk1"/>
                </a:solidFill>
              </a:rPr>
              <a:t>, ditolak: </a:t>
            </a:r>
            <a:r>
              <a:rPr b="1" lang="en" sz="1800">
                <a:solidFill>
                  <a:srgbClr val="CC0000"/>
                </a:solidFill>
              </a:rPr>
              <a:t>1:4</a:t>
            </a:r>
            <a:r>
              <a:rPr lang="en" sz="1800">
                <a:solidFill>
                  <a:schemeClr val="dk1"/>
                </a:solidFill>
              </a:rPr>
              <a:t> atau </a:t>
            </a:r>
            <a:r>
              <a:rPr b="1" lang="en" sz="1800">
                <a:solidFill>
                  <a:srgbClr val="CC0000"/>
                </a:solidFill>
              </a:rPr>
              <a:t>0,25</a:t>
            </a:r>
            <a:r>
              <a:rPr lang="en" sz="1800">
                <a:solidFill>
                  <a:schemeClr val="dk1"/>
                </a:solidFill>
              </a:rPr>
              <a:t> atau </a:t>
            </a:r>
            <a:r>
              <a:rPr b="1" lang="en" sz="1800">
                <a:solidFill>
                  <a:srgbClr val="CC0000"/>
                </a:solidFill>
              </a:rPr>
              <a:t>2/8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Ikuti arahan </a:t>
            </a:r>
            <a:r>
              <a:rPr b="1" lang="en" sz="1800" u="sng">
                <a:solidFill>
                  <a:schemeClr val="dk1"/>
                </a:solidFill>
              </a:rPr>
              <a:t>KAPITALISASI</a:t>
            </a:r>
            <a:r>
              <a:rPr lang="en" sz="1800">
                <a:solidFill>
                  <a:schemeClr val="dk1"/>
                </a:solidFill>
              </a:rPr>
              <a:t> (huruf kecil/besar) untuk jawaban yang bertipe </a:t>
            </a:r>
            <a:r>
              <a:rPr b="1" lang="en" sz="1800">
                <a:solidFill>
                  <a:schemeClr val="dk1"/>
                </a:solidFill>
              </a:rPr>
              <a:t>string</a:t>
            </a:r>
            <a:r>
              <a:rPr lang="en" sz="1800">
                <a:solidFill>
                  <a:schemeClr val="dk1"/>
                </a:solidFill>
              </a:rPr>
              <a:t> (karena sistem akan </a:t>
            </a:r>
            <a:r>
              <a:rPr b="1" lang="en" sz="1800">
                <a:solidFill>
                  <a:schemeClr val="dk1"/>
                </a:solidFill>
              </a:rPr>
              <a:t>membedakan</a:t>
            </a:r>
            <a:r>
              <a:rPr lang="en" sz="1800">
                <a:solidFill>
                  <a:schemeClr val="dk1"/>
                </a:solidFill>
              </a:rPr>
              <a:t> antara jawaban dalam huruf kecil dan besar)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45" name="Google Shape;245;p47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8"/>
          <p:cNvSpPr txBox="1"/>
          <p:nvPr>
            <p:ph type="title"/>
          </p:nvPr>
        </p:nvSpPr>
        <p:spPr>
          <a:xfrm>
            <a:off x="720000" y="581475"/>
            <a:ext cx="81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Aturan Pengerjaan Soal OSN-K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300"/>
          </a:p>
        </p:txBody>
      </p:sp>
      <p:sp>
        <p:nvSpPr>
          <p:cNvPr id="251" name="Google Shape;251;p48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BOLEH</a:t>
            </a:r>
            <a:r>
              <a:rPr lang="en" sz="1800">
                <a:solidFill>
                  <a:schemeClr val="dk1"/>
                </a:solidFill>
              </a:rPr>
              <a:t> menggunakan alat tulis dan kertas buram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TIDAK</a:t>
            </a:r>
            <a:r>
              <a:rPr lang="en" sz="1800">
                <a:solidFill>
                  <a:schemeClr val="dk1"/>
                </a:solidFill>
              </a:rPr>
              <a:t> diperkenankan menggunakan </a:t>
            </a:r>
            <a:r>
              <a:rPr b="1" lang="en" sz="1800">
                <a:solidFill>
                  <a:schemeClr val="dk1"/>
                </a:solidFill>
              </a:rPr>
              <a:t>kalkulator</a:t>
            </a:r>
            <a:endParaRPr b="1" sz="1800">
              <a:solidFill>
                <a:schemeClr val="dk1"/>
              </a:solidFill>
            </a:endParaRPr>
          </a:p>
        </p:txBody>
      </p:sp>
      <p:cxnSp>
        <p:nvCxnSpPr>
          <p:cNvPr id="252" name="Google Shape;252;p48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/>
          <p:nvPr>
            <p:ph type="title"/>
          </p:nvPr>
        </p:nvSpPr>
        <p:spPr>
          <a:xfrm>
            <a:off x="720000" y="581475"/>
            <a:ext cx="81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Aturan Penilaian OSN-K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300"/>
          </a:p>
        </p:txBody>
      </p:sp>
      <p:sp>
        <p:nvSpPr>
          <p:cNvPr id="258" name="Google Shape;258;p49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Setiap jawaban </a:t>
            </a:r>
            <a:r>
              <a:rPr b="1" lang="en" sz="1800">
                <a:solidFill>
                  <a:srgbClr val="6AA84F"/>
                </a:solidFill>
              </a:rPr>
              <a:t>BENAR</a:t>
            </a:r>
            <a:r>
              <a:rPr lang="en" sz="1800">
                <a:solidFill>
                  <a:schemeClr val="dk1"/>
                </a:solidFill>
              </a:rPr>
              <a:t> bernilai </a:t>
            </a:r>
            <a:r>
              <a:rPr b="1" lang="en" sz="1800">
                <a:solidFill>
                  <a:srgbClr val="6AA84F"/>
                </a:solidFill>
              </a:rPr>
              <a:t>1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AA84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Setiap jawaban </a:t>
            </a:r>
            <a:r>
              <a:rPr b="1" lang="en" sz="1800">
                <a:solidFill>
                  <a:srgbClr val="CC0000"/>
                </a:solidFill>
              </a:rPr>
              <a:t>SALAH</a:t>
            </a:r>
            <a:r>
              <a:rPr lang="en" sz="1800">
                <a:solidFill>
                  <a:schemeClr val="dk1"/>
                </a:solidFill>
              </a:rPr>
              <a:t> atau </a:t>
            </a:r>
            <a:r>
              <a:rPr b="1" lang="en" sz="1800">
                <a:solidFill>
                  <a:srgbClr val="CC0000"/>
                </a:solidFill>
              </a:rPr>
              <a:t>KOSONG</a:t>
            </a:r>
            <a:r>
              <a:rPr lang="en" sz="1800">
                <a:solidFill>
                  <a:schemeClr val="dk1"/>
                </a:solidFill>
              </a:rPr>
              <a:t> bernilai </a:t>
            </a:r>
            <a:r>
              <a:rPr b="1" lang="en" sz="1800">
                <a:solidFill>
                  <a:srgbClr val="CC0000"/>
                </a:solidFill>
              </a:rPr>
              <a:t>0</a:t>
            </a:r>
            <a:endParaRPr b="1" sz="1800">
              <a:solidFill>
                <a:srgbClr val="CC0000"/>
              </a:solidFill>
            </a:endParaRPr>
          </a:p>
        </p:txBody>
      </p:sp>
      <p:cxnSp>
        <p:nvCxnSpPr>
          <p:cNvPr id="259" name="Google Shape;259;p49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/>
          <p:nvPr>
            <p:ph type="title"/>
          </p:nvPr>
        </p:nvSpPr>
        <p:spPr>
          <a:xfrm>
            <a:off x="720000" y="581475"/>
            <a:ext cx="81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Tips dan Trik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300"/>
          </a:p>
        </p:txBody>
      </p:sp>
      <p:sp>
        <p:nvSpPr>
          <p:cNvPr id="265" name="Google Shape;265;p50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Pelajari silabus, persiapan, soal-dan-pembahasan OSN tahun-tahun sebelumnya di </a:t>
            </a: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https://osn.toki.id/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Pahami dan latih diri dengan soal-soal yang menguji computational thinking di </a:t>
            </a: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https://bebras.or.id/ 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Pelajari dasar-dasar pemrograman kompetitif melalui </a:t>
            </a:r>
            <a:r>
              <a:rPr b="1"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Course TLX TOKI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Pastikan sudah terbiasa menggunakan </a:t>
            </a:r>
            <a:r>
              <a:rPr b="1" lang="en" sz="1800">
                <a:solidFill>
                  <a:schemeClr val="dk1"/>
                </a:solidFill>
              </a:rPr>
              <a:t>bahasa C++</a:t>
            </a:r>
            <a:r>
              <a:rPr lang="en" sz="1800">
                <a:solidFill>
                  <a:schemeClr val="dk1"/>
                </a:solidFill>
              </a:rPr>
              <a:t> dan </a:t>
            </a:r>
            <a:r>
              <a:rPr b="1" lang="en" sz="1800">
                <a:solidFill>
                  <a:schemeClr val="dk1"/>
                </a:solidFill>
              </a:rPr>
              <a:t>lingkungan pengembangannya</a:t>
            </a:r>
            <a:r>
              <a:rPr lang="en" sz="1800">
                <a:solidFill>
                  <a:schemeClr val="dk1"/>
                </a:solidFill>
              </a:rPr>
              <a:t> (panduan ada di </a:t>
            </a:r>
            <a:r>
              <a:rPr b="1" lang="en" sz="18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TLX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66" name="Google Shape;266;p50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"/>
          <p:cNvSpPr/>
          <p:nvPr/>
        </p:nvSpPr>
        <p:spPr>
          <a:xfrm>
            <a:off x="3778780" y="1063158"/>
            <a:ext cx="4453720" cy="2442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" sz="8000" u="none" cap="none" strike="noStrik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Terima Kasih</a:t>
            </a:r>
            <a:endParaRPr b="0" i="0" sz="8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51"/>
          <p:cNvPicPr preferRelativeResize="0"/>
          <p:nvPr/>
        </p:nvPicPr>
        <p:blipFill rotWithShape="1">
          <a:blip r:embed="rId3">
            <a:alphaModFix/>
          </a:blip>
          <a:srcRect b="0" l="0" r="51424" t="0"/>
          <a:stretch/>
        </p:blipFill>
        <p:spPr>
          <a:xfrm>
            <a:off x="787192" y="1139932"/>
            <a:ext cx="2646270" cy="326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1"/>
          <p:cNvPicPr preferRelativeResize="0"/>
          <p:nvPr/>
        </p:nvPicPr>
        <p:blipFill rotWithShape="1">
          <a:blip r:embed="rId4">
            <a:alphaModFix/>
          </a:blip>
          <a:srcRect b="45317" l="0" r="0" t="0"/>
          <a:stretch/>
        </p:blipFill>
        <p:spPr>
          <a:xfrm>
            <a:off x="3476321" y="3890126"/>
            <a:ext cx="5058638" cy="2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1"/>
          <p:cNvPicPr preferRelativeResize="0"/>
          <p:nvPr/>
        </p:nvPicPr>
        <p:blipFill rotWithShape="1">
          <a:blip r:embed="rId5">
            <a:alphaModFix/>
          </a:blip>
          <a:srcRect b="-1" l="21203" r="36100" t="76610"/>
          <a:stretch/>
        </p:blipFill>
        <p:spPr>
          <a:xfrm>
            <a:off x="5310056" y="3701793"/>
            <a:ext cx="1391167" cy="14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 txBox="1"/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7"/>
          <p:cNvSpPr txBox="1"/>
          <p:nvPr>
            <p:ph idx="1" type="subTitle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2479"/>
            <a:ext cx="9144003" cy="4058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7"/>
          <p:cNvSpPr txBox="1"/>
          <p:nvPr/>
        </p:nvSpPr>
        <p:spPr>
          <a:xfrm>
            <a:off x="2620350" y="4384525"/>
            <a:ext cx="390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https://stats.ioinformatics.org/countries/IDN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Silabus Materi OSN-K</a:t>
            </a:r>
            <a:endParaRPr b="0"/>
          </a:p>
        </p:txBody>
      </p:sp>
      <p:sp>
        <p:nvSpPr>
          <p:cNvPr id="177" name="Google Shape;177;p38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Mengacu ke </a:t>
            </a:r>
            <a:r>
              <a:rPr b="1" lang="en" sz="1800">
                <a:solidFill>
                  <a:schemeClr val="dk1"/>
                </a:solidFill>
              </a:rPr>
              <a:t>silabus OSN</a:t>
            </a:r>
            <a:r>
              <a:rPr lang="en" sz="1800">
                <a:solidFill>
                  <a:schemeClr val="dk1"/>
                </a:solidFill>
              </a:rPr>
              <a:t> (</a:t>
            </a: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osn.toki.id/silabus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Dasar-dasar Pemrograman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Operasi Logika dan Bitwise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Aritmetika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Aturan Berhitung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Rekursi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Pencarian dan Pengurutan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Strategi Pemecahan Masalah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Struktur Data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Graf dan Tree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Geometri Dasar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78" name="Google Shape;178;p38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Panduan Khusus OSN-K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184" name="Google Shape;184;p39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Tes seleksi dikerjakan dalam waktu </a:t>
            </a:r>
            <a:r>
              <a:rPr b="1" lang="en" sz="1800">
                <a:solidFill>
                  <a:schemeClr val="dk1"/>
                </a:solidFill>
              </a:rPr>
              <a:t>150 menit (2,5 jam)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Terdiri dari </a:t>
            </a:r>
            <a:r>
              <a:rPr b="1" lang="en" sz="1800">
                <a:solidFill>
                  <a:srgbClr val="0000FF"/>
                </a:solidFill>
              </a:rPr>
              <a:t>30 - 50 soal</a:t>
            </a:r>
            <a:r>
              <a:rPr lang="en" sz="1800">
                <a:solidFill>
                  <a:schemeClr val="dk1"/>
                </a:solidFill>
              </a:rPr>
              <a:t> yang terbagi atas </a:t>
            </a:r>
            <a:r>
              <a:rPr b="1" lang="en" sz="1800">
                <a:solidFill>
                  <a:srgbClr val="FF0000"/>
                </a:solidFill>
              </a:rPr>
              <a:t>3 bagian</a:t>
            </a:r>
            <a:r>
              <a:rPr lang="en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 sz="1800">
                <a:solidFill>
                  <a:schemeClr val="dk1"/>
                </a:solidFill>
              </a:rPr>
              <a:t>Bagian A: </a:t>
            </a:r>
            <a:r>
              <a:rPr lang="en" sz="1800">
                <a:solidFill>
                  <a:schemeClr val="dk1"/>
                </a:solidFill>
              </a:rPr>
              <a:t>Abstraksi Berpikir Komputasional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(soal cerita bergambar)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 sz="1800">
                <a:solidFill>
                  <a:schemeClr val="dk1"/>
                </a:solidFill>
              </a:rPr>
              <a:t>Bagian B:</a:t>
            </a:r>
            <a:r>
              <a:rPr lang="en" sz="1800">
                <a:solidFill>
                  <a:schemeClr val="dk1"/>
                </a:solidFill>
              </a:rPr>
              <a:t> Pemecahan Masalah Komputasional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(soal pemrograman kompetitif sederhana)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 sz="1800">
                <a:solidFill>
                  <a:schemeClr val="dk1"/>
                </a:solidFill>
              </a:rPr>
              <a:t>Bagian C:</a:t>
            </a:r>
            <a:r>
              <a:rPr lang="en" sz="1800">
                <a:solidFill>
                  <a:schemeClr val="dk1"/>
                </a:solidFill>
              </a:rPr>
              <a:t> Pemahaman Algoritma dalam Bahasa C++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(soal memahami kode C++)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185" name="Google Shape;185;p39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Panduan Khusus OSN-K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Setiap soal di setiap bagian merupakan </a:t>
            </a:r>
            <a:r>
              <a:rPr b="1" lang="en" sz="1800">
                <a:solidFill>
                  <a:schemeClr val="dk1"/>
                </a:solidFill>
              </a:rPr>
              <a:t>perpaduan</a:t>
            </a:r>
            <a:r>
              <a:rPr lang="en" sz="1800">
                <a:solidFill>
                  <a:schemeClr val="dk1"/>
                </a:solidFill>
              </a:rPr>
              <a:t> antara: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i="1" lang="en" sz="1800">
                <a:solidFill>
                  <a:schemeClr val="dk1"/>
                </a:solidFill>
              </a:rPr>
              <a:t>Pilihan Ganda</a:t>
            </a:r>
            <a:endParaRPr i="1"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i="1" lang="en" sz="1800">
                <a:solidFill>
                  <a:schemeClr val="dk1"/>
                </a:solidFill>
              </a:rPr>
              <a:t>Isian Singkat</a:t>
            </a:r>
            <a:endParaRPr i="1"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i="1" lang="en" sz="1800">
                <a:solidFill>
                  <a:schemeClr val="dk1"/>
                </a:solidFill>
              </a:rPr>
              <a:t>Benar/Salah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TIDAK ada soal esai pada OSN-K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Contoh-contoh soal secara lengkap dapat diakses di </a:t>
            </a: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https://osn.toki.id/silabus/kota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192" name="Google Shape;192;p40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Bagian A: Abstraksi Berpikir Komputasional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198" name="Google Shape;198;p41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Berupa soal cerita bergambar yang secara tak langsung terkait pada aspek dan konsep tertentu dalam informatika dan berpikir komputasional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Tipe soal ini mirip dengan soal-soal Bebras (</a:t>
            </a: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bebras.or.id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99" name="Google Shape;199;p41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Contoh Soal Bagian A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205" name="Google Shape;205;p42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06" name="Google Shape;206;p42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7" name="Google Shape;20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025" y="1302146"/>
            <a:ext cx="6617250" cy="353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 txBox="1"/>
          <p:nvPr>
            <p:ph type="title"/>
          </p:nvPr>
        </p:nvSpPr>
        <p:spPr>
          <a:xfrm>
            <a:off x="720000" y="581475"/>
            <a:ext cx="81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Bagian B: Pemecahan Masalah Komputasional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213" name="Google Shape;213;p43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Berupa </a:t>
            </a:r>
            <a:r>
              <a:rPr b="1" lang="en" sz="1800">
                <a:solidFill>
                  <a:schemeClr val="dk1"/>
                </a:solidFill>
              </a:rPr>
              <a:t>studi kasus</a:t>
            </a:r>
            <a:r>
              <a:rPr lang="en" sz="1800">
                <a:solidFill>
                  <a:schemeClr val="dk1"/>
                </a:solidFill>
              </a:rPr>
              <a:t> yang mengarah ke </a:t>
            </a:r>
            <a:r>
              <a:rPr b="1" lang="en" sz="1800">
                <a:solidFill>
                  <a:schemeClr val="dk1"/>
                </a:solidFill>
              </a:rPr>
              <a:t>pemecahan</a:t>
            </a:r>
            <a:r>
              <a:rPr lang="en" sz="1800">
                <a:solidFill>
                  <a:schemeClr val="dk1"/>
                </a:solidFill>
              </a:rPr>
              <a:t> masalah dalam pemrograman kompetitif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Setiap studi kasus memiliki </a:t>
            </a:r>
            <a:r>
              <a:rPr b="1" lang="en" sz="1800">
                <a:solidFill>
                  <a:schemeClr val="dk1"/>
                </a:solidFill>
              </a:rPr>
              <a:t>3 soal pemahaman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Setiap soal dapat diselesaikan dengan cara “</a:t>
            </a:r>
            <a:r>
              <a:rPr b="1" lang="en" sz="1800">
                <a:solidFill>
                  <a:schemeClr val="dk1"/>
                </a:solidFill>
              </a:rPr>
              <a:t>dihitung di atas kertas</a:t>
            </a:r>
            <a:r>
              <a:rPr lang="en" sz="1800">
                <a:solidFill>
                  <a:schemeClr val="dk1"/>
                </a:solidFill>
              </a:rPr>
              <a:t>” tanpa perlu membuat program solusi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14" name="Google Shape;214;p43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Contoh Soal Bagian B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/>
          </a:p>
        </p:txBody>
      </p:sp>
      <p:sp>
        <p:nvSpPr>
          <p:cNvPr id="220" name="Google Shape;220;p44"/>
          <p:cNvSpPr txBox="1"/>
          <p:nvPr>
            <p:ph idx="1" type="body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21" name="Google Shape;221;p44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2" name="Google Shape;22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050" y="1446513"/>
            <a:ext cx="8679901" cy="33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